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306" r:id="rId3"/>
    <p:sldId id="257" r:id="rId4"/>
    <p:sldId id="280" r:id="rId5"/>
    <p:sldId id="281" r:id="rId6"/>
    <p:sldId id="282" r:id="rId7"/>
    <p:sldId id="283" r:id="rId8"/>
    <p:sldId id="303" r:id="rId9"/>
    <p:sldId id="284" r:id="rId10"/>
    <p:sldId id="285" r:id="rId11"/>
    <p:sldId id="286" r:id="rId12"/>
    <p:sldId id="287" r:id="rId13"/>
    <p:sldId id="288" r:id="rId14"/>
    <p:sldId id="310" r:id="rId15"/>
    <p:sldId id="289" r:id="rId16"/>
    <p:sldId id="304" r:id="rId17"/>
    <p:sldId id="290" r:id="rId18"/>
    <p:sldId id="291" r:id="rId19"/>
    <p:sldId id="292" r:id="rId20"/>
    <p:sldId id="307" r:id="rId21"/>
    <p:sldId id="308" r:id="rId22"/>
    <p:sldId id="309" r:id="rId23"/>
    <p:sldId id="312" r:id="rId24"/>
    <p:sldId id="293" r:id="rId25"/>
    <p:sldId id="311" r:id="rId26"/>
    <p:sldId id="294" r:id="rId27"/>
    <p:sldId id="295" r:id="rId28"/>
    <p:sldId id="305" r:id="rId29"/>
    <p:sldId id="296" r:id="rId30"/>
    <p:sldId id="298" r:id="rId31"/>
    <p:sldId id="299" r:id="rId32"/>
    <p:sldId id="297" r:id="rId33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92A4"/>
    <a:srgbClr val="D48F94"/>
    <a:srgbClr val="6978B7"/>
    <a:srgbClr val="EC8149"/>
    <a:srgbClr val="8A1A17"/>
    <a:srgbClr val="440D0B"/>
    <a:srgbClr val="7CA8D9"/>
    <a:srgbClr val="9699C8"/>
    <a:srgbClr val="2F2D3F"/>
    <a:srgbClr val="5C64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44" autoAdjust="0"/>
    <p:restoredTop sz="94719"/>
  </p:normalViewPr>
  <p:slideViewPr>
    <p:cSldViewPr snapToGrid="0" snapToObjects="1">
      <p:cViewPr varScale="1">
        <p:scale>
          <a:sx n="148" d="100"/>
          <a:sy n="148" d="100"/>
        </p:scale>
        <p:origin x="12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8D3B35-BC43-6C4A-B057-813CAE9742C4}" type="datetimeFigureOut">
              <a:rPr lang="en-IL" smtClean="0"/>
              <a:t>26/09/2023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28905F-8301-FA41-A640-E2A59E24FE9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33801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- בראש ובראשונה המטרה שלנו הייתה להצליח את המשימה, </a:t>
            </a:r>
            <a:r>
              <a:rPr lang="he-IL" dirty="0" err="1"/>
              <a:t>להצליחinline</a:t>
            </a:r>
            <a:r>
              <a:rPr lang="he-IL" dirty="0"/>
              <a:t> ואחריו </a:t>
            </a:r>
            <a:r>
              <a:rPr lang="he-IL" dirty="0" err="1"/>
              <a:t>code</a:t>
            </a:r>
            <a:r>
              <a:rPr lang="he-IL" dirty="0"/>
              <a:t> </a:t>
            </a:r>
            <a:r>
              <a:rPr lang="he-IL" dirty="0" err="1"/>
              <a:t>reoder</a:t>
            </a:r>
            <a:r>
              <a:rPr lang="he-IL" dirty="0"/>
              <a:t> בלי לפגוע בנכונות התוכנית</a:t>
            </a:r>
          </a:p>
          <a:p>
            <a:pPr marL="0" algn="r" defTabSz="914400" rtl="1" eaLnBrk="1" latinLnBrk="0" hangingPunct="1"/>
            <a:r>
              <a:rPr lang="he-IL" dirty="0"/>
              <a:t>- מטרה שניה לשפר את ביצועי התוכנית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8905F-8301-FA41-A640-E2A59E24FE97}" type="slidenum">
              <a:rPr lang="en-IL" smtClean="0"/>
              <a:t>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90783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8905F-8301-FA41-A640-E2A59E24FE97}" type="slidenum">
              <a:rPr lang="en-IL" smtClean="0"/>
              <a:t>21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57512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8905F-8301-FA41-A640-E2A59E24FE97}" type="slidenum">
              <a:rPr lang="en-IL" smtClean="0"/>
              <a:t>25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57619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 err="1"/>
              <a:t>בזיפ</a:t>
            </a:r>
            <a:r>
              <a:rPr lang="he-IL" dirty="0"/>
              <a:t> 2 לא הצלחנו לשפר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8905F-8301-FA41-A640-E2A59E24FE97}" type="slidenum">
              <a:rPr lang="en-IL" smtClean="0"/>
              <a:t>26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61432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8905F-8301-FA41-A640-E2A59E24FE97}" type="slidenum">
              <a:rPr lang="en-IL" smtClean="0"/>
              <a:t>27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015570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8905F-8301-FA41-A640-E2A59E24FE97}" type="slidenum">
              <a:rPr lang="en-IL" smtClean="0"/>
              <a:t>28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7596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- שימוש </a:t>
            </a:r>
            <a:r>
              <a:rPr lang="he-IL" dirty="0" err="1"/>
              <a:t>בapi</a:t>
            </a:r>
            <a:r>
              <a:rPr lang="he-IL" dirty="0"/>
              <a:t> של </a:t>
            </a:r>
            <a:r>
              <a:rPr lang="he-IL" dirty="0" err="1"/>
              <a:t>pintool</a:t>
            </a:r>
            <a:r>
              <a:rPr lang="he-IL" dirty="0"/>
              <a:t> והבנה מעמיקה של הפקודות, בהתחלה עבדנו עם </a:t>
            </a:r>
            <a:r>
              <a:rPr lang="he-IL" dirty="0" err="1"/>
              <a:t>chat</a:t>
            </a:r>
            <a:r>
              <a:rPr lang="he-IL" dirty="0"/>
              <a:t> </a:t>
            </a:r>
            <a:r>
              <a:rPr lang="he-IL" dirty="0" err="1"/>
              <a:t>gpt</a:t>
            </a:r>
            <a:r>
              <a:rPr lang="he-IL" dirty="0"/>
              <a:t> והפסקנו כי הוא לא הפסיק לחרטט בלהמציא פקודות חדשות של </a:t>
            </a:r>
            <a:r>
              <a:rPr lang="he-IL" dirty="0" err="1"/>
              <a:t>pin</a:t>
            </a:r>
            <a:r>
              <a:rPr lang="he-IL" dirty="0"/>
              <a:t> או להשתמש בפקודות של נתמכות</a:t>
            </a:r>
          </a:p>
          <a:p>
            <a:pPr marL="0" algn="r" defTabSz="914400" rtl="1" eaLnBrk="1" latinLnBrk="0" hangingPunct="1"/>
            <a:r>
              <a:rPr lang="he-IL" dirty="0"/>
              <a:t>- הבנה של הבינארי, ההתנהגות של הקוד, איך להתמודד עם פקודות קפואות, סוגי הקפיצות </a:t>
            </a:r>
            <a:r>
              <a:rPr lang="he-IL" dirty="0" err="1"/>
              <a:t>למינהם</a:t>
            </a:r>
            <a:r>
              <a:rPr lang="he-IL" dirty="0"/>
              <a:t> החלוקה </a:t>
            </a:r>
            <a:r>
              <a:rPr lang="he-IL" dirty="0" err="1"/>
              <a:t>לbbl</a:t>
            </a:r>
            <a:r>
              <a:rPr lang="he-IL" dirty="0"/>
              <a:t> ים, התמודדות עם </a:t>
            </a:r>
            <a:r>
              <a:rPr lang="he-IL" dirty="0" err="1"/>
              <a:t>nested</a:t>
            </a:r>
            <a:r>
              <a:rPr lang="he-IL" dirty="0"/>
              <a:t> </a:t>
            </a:r>
            <a:r>
              <a:rPr lang="he-IL" dirty="0" err="1"/>
              <a:t>bbls</a:t>
            </a:r>
            <a:r>
              <a:rPr lang="he-IL" dirty="0"/>
              <a:t> כלומר </a:t>
            </a:r>
            <a:r>
              <a:rPr lang="he-IL" dirty="0" err="1"/>
              <a:t>bbl</a:t>
            </a:r>
            <a:r>
              <a:rPr lang="he-IL" dirty="0"/>
              <a:t> ים עם אותו </a:t>
            </a:r>
            <a:r>
              <a:rPr lang="he-IL" dirty="0" err="1"/>
              <a:t>tail</a:t>
            </a:r>
            <a:r>
              <a:rPr lang="he-IL" dirty="0"/>
              <a:t> </a:t>
            </a:r>
            <a:r>
              <a:rPr lang="he-IL" dirty="0" err="1"/>
              <a:t>adress</a:t>
            </a:r>
            <a:endParaRPr lang="he-IL" dirty="0"/>
          </a:p>
          <a:p>
            <a:pPr marL="0" algn="r" defTabSz="914400" rtl="1" eaLnBrk="1" latinLnBrk="0" hangingPunct="1"/>
            <a:r>
              <a:rPr lang="he-IL" dirty="0"/>
              <a:t>- משחק עם הפרמטרים על התוצאות, למשל מאיזה כמות </a:t>
            </a:r>
            <a:r>
              <a:rPr lang="he-IL" dirty="0" err="1"/>
              <a:t>bbl</a:t>
            </a:r>
            <a:r>
              <a:rPr lang="he-IL" dirty="0"/>
              <a:t> ים עדיף לעשות תרגום </a:t>
            </a:r>
            <a:r>
              <a:rPr lang="he-IL" dirty="0" err="1"/>
              <a:t>וראורדר</a:t>
            </a:r>
            <a:endParaRPr lang="he-IL" dirty="0"/>
          </a:p>
          <a:p>
            <a:pPr marL="0" algn="r" defTabSz="914400" rtl="1" eaLnBrk="1" latinLnBrk="0" hangingPunct="1"/>
            <a:r>
              <a:rPr lang="he-IL" dirty="0"/>
              <a:t>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8905F-8301-FA41-A640-E2A59E24FE97}" type="slidenum">
              <a:rPr lang="en-IL" smtClean="0"/>
              <a:t>30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48990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- ניסינו להסתכל תחילה על גרפים וסידור של </a:t>
            </a:r>
            <a:r>
              <a:rPr lang="he-IL" dirty="0" err="1"/>
              <a:t>bbl</a:t>
            </a:r>
            <a:r>
              <a:rPr lang="he-IL" dirty="0"/>
              <a:t> ים לקחת דוגמא פשוטה ולהתקדם </a:t>
            </a:r>
            <a:r>
              <a:rPr lang="he-IL" dirty="0" err="1"/>
              <a:t>איתה</a:t>
            </a:r>
            <a:endParaRPr lang="he-IL" dirty="0"/>
          </a:p>
          <a:p>
            <a:pPr marL="0" algn="r" defTabSz="914400" rtl="1" eaLnBrk="1" latinLnBrk="0" hangingPunct="1"/>
            <a:r>
              <a:rPr lang="he-IL" dirty="0"/>
              <a:t>- ראינו של הדוגמא הפשוטה האלגוריתם עובד</a:t>
            </a:r>
          </a:p>
          <a:p>
            <a:pPr marL="0" algn="r" defTabSz="914400" rtl="1" eaLnBrk="1" latinLnBrk="0" hangingPunct="1"/>
            <a:r>
              <a:rPr lang="he-IL" dirty="0"/>
              <a:t>- התקדמנו ברמה והגענו לגרפים הבאים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8905F-8301-FA41-A640-E2A59E24FE97}" type="slidenum">
              <a:rPr lang="en-IL" smtClean="0"/>
              <a:t>12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81082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שתי פונקציות לדוגמא</a:t>
            </a:r>
            <a:endParaRPr lang="en-US" dirty="0"/>
          </a:p>
          <a:p>
            <a:pPr marL="0" algn="r" defTabSz="914400" rtl="1" eaLnBrk="1" latinLnBrk="0" hangingPunct="1"/>
            <a:r>
              <a:rPr lang="he-IL" dirty="0"/>
              <a:t>איך מתמודדים עם זה??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8905F-8301-FA41-A640-E2A59E24FE97}" type="slidenum">
              <a:rPr lang="en-IL" smtClean="0"/>
              <a:t>13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28012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הכללה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8905F-8301-FA41-A640-E2A59E24FE97}" type="slidenum">
              <a:rPr lang="en-IL" smtClean="0"/>
              <a:t>14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21738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- האלגוריתם תחילה כתבנו ידנית ניסינו לבנות צעדים שיתאימו למרבית הרוטינות, ובמידת הצורך לטפל במקרי קצה</a:t>
            </a:r>
          </a:p>
          <a:p>
            <a:pPr marL="0" algn="r" defTabSz="914400" rtl="1" eaLnBrk="1" latinLnBrk="0" hangingPunct="1"/>
            <a:r>
              <a:rPr lang="he-IL" dirty="0"/>
              <a:t>- כפי שאתה האלגוריתם הוא v1 כלומר </a:t>
            </a:r>
            <a:r>
              <a:rPr lang="he-IL" dirty="0" err="1"/>
              <a:t>גרסא</a:t>
            </a:r>
            <a:r>
              <a:rPr lang="he-IL" dirty="0"/>
              <a:t> שניה שניסינו, הראשונה v0</a:t>
            </a:r>
          </a:p>
          <a:p>
            <a:pPr marL="0" algn="r" defTabSz="914400" rtl="1" eaLnBrk="1" latinLnBrk="0" hangingPunct="1"/>
            <a:r>
              <a:rPr lang="he-IL" dirty="0"/>
              <a:t>- זה בסיס האלגוריתם שלנו, עד כדי שינויים ותוספות שעשינו תוך כדי תנועה</a:t>
            </a:r>
          </a:p>
          <a:p>
            <a:pPr marL="0" algn="r" defTabSz="914400" rtl="1" eaLnBrk="1" latinLnBrk="0" hangingPunct="1"/>
            <a:r>
              <a:rPr lang="he-IL" dirty="0"/>
              <a:t>- את הבלוק הראשון והאחרון </a:t>
            </a:r>
            <a:r>
              <a:rPr lang="he-IL" dirty="0" err="1"/>
              <a:t>תשאר</a:t>
            </a:r>
            <a:r>
              <a:rPr lang="he-IL" dirty="0"/>
              <a:t> במקום</a:t>
            </a:r>
          </a:p>
          <a:p>
            <a:pPr marL="0" algn="r" defTabSz="914400" rtl="1" eaLnBrk="1" latinLnBrk="0" hangingPunct="1"/>
            <a:r>
              <a:rPr lang="he-IL" dirty="0"/>
              <a:t>- אנחנו יודעים שזה רחוק להיות מהאלגוריתם האידאלי אבל המטרה העיקרית שלנו הייתה קודם כל להצליח את המשימה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8905F-8301-FA41-A640-E2A59E24FE97}" type="slidenum">
              <a:rPr lang="en-IL" smtClean="0"/>
              <a:t>15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94080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- הבלוק באותו צבע קופצים אחד לשני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8905F-8301-FA41-A640-E2A59E24FE97}" type="slidenum">
              <a:rPr lang="en-IL" smtClean="0"/>
              <a:t>16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93838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- זה הקוד בגדול של </a:t>
            </a:r>
            <a:r>
              <a:rPr lang="he-IL" dirty="0" err="1"/>
              <a:t>הראורדר</a:t>
            </a:r>
            <a:r>
              <a:rPr lang="he-IL" dirty="0"/>
              <a:t> לאחר שמתבצע </a:t>
            </a:r>
            <a:r>
              <a:rPr lang="he-IL" dirty="0" err="1"/>
              <a:t>הinline</a:t>
            </a:r>
            <a:endParaRPr lang="he-IL" dirty="0"/>
          </a:p>
          <a:p>
            <a:pPr marL="0" algn="r" defTabSz="914400" rtl="1" eaLnBrk="1" latinLnBrk="0" hangingPunct="1"/>
            <a:r>
              <a:rPr lang="he-IL" dirty="0"/>
              <a:t>- אנחנו מקבלים גרף בסדר המקורי</a:t>
            </a:r>
          </a:p>
          <a:p>
            <a:pPr marL="0" algn="r" defTabSz="914400" rtl="1" eaLnBrk="1" latinLnBrk="0" hangingPunct="1"/>
            <a:r>
              <a:rPr lang="he-IL" dirty="0"/>
              <a:t>- עושים לולאה שבה אנחנו עוברים על כל </a:t>
            </a:r>
            <a:r>
              <a:rPr lang="he-IL" dirty="0" err="1"/>
              <a:t>הbbl</a:t>
            </a:r>
            <a:r>
              <a:rPr lang="he-IL" dirty="0"/>
              <a:t> ים החמים בהתאם לאלגוריתם שתיארתי בשקפים </a:t>
            </a:r>
          </a:p>
          <a:p>
            <a:pPr marL="0" algn="r" defTabSz="914400" rtl="1" eaLnBrk="1" latinLnBrk="0" hangingPunct="1"/>
            <a:r>
              <a:rPr lang="he-IL" dirty="0"/>
              <a:t>הקודמים, כאשר התנאי עצירה הוא שהגענו </a:t>
            </a:r>
            <a:r>
              <a:rPr lang="he-IL" dirty="0" err="1"/>
              <a:t>לbbl</a:t>
            </a:r>
            <a:r>
              <a:rPr lang="he-IL" dirty="0"/>
              <a:t> האחרון או שחזרנו </a:t>
            </a:r>
            <a:r>
              <a:rPr lang="he-IL" dirty="0" err="1"/>
              <a:t>לbbl</a:t>
            </a:r>
            <a:r>
              <a:rPr lang="he-IL" dirty="0"/>
              <a:t> שסימנו אותו כחם</a:t>
            </a:r>
          </a:p>
          <a:p>
            <a:pPr marL="0" algn="r" defTabSz="914400" rtl="1" eaLnBrk="1" latinLnBrk="0" hangingPunct="1"/>
            <a:r>
              <a:rPr lang="he-IL" dirty="0"/>
              <a:t>- כל השאר יהיו </a:t>
            </a:r>
            <a:r>
              <a:rPr lang="he-IL" dirty="0" err="1"/>
              <a:t>bbl</a:t>
            </a:r>
            <a:r>
              <a:rPr lang="he-IL" dirty="0"/>
              <a:t> ים קרים ונכנסים אותם בסוף לפי הסדר הכרונולוגי שלהם</a:t>
            </a:r>
          </a:p>
          <a:p>
            <a:pPr marL="0" algn="r" defTabSz="914400" rtl="1" eaLnBrk="1" latinLnBrk="0" hangingPunct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8905F-8301-FA41-A640-E2A59E24FE97}" type="slidenum">
              <a:rPr lang="en-IL" smtClean="0"/>
              <a:t>18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01109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- מכניסים את </a:t>
            </a:r>
            <a:r>
              <a:rPr lang="he-IL" dirty="0" err="1"/>
              <a:t>הcaller</a:t>
            </a:r>
            <a:endParaRPr lang="he-IL" dirty="0"/>
          </a:p>
          <a:p>
            <a:pPr marL="0" algn="r" defTabSz="914400" rtl="1" eaLnBrk="1" latinLnBrk="0" hangingPunct="1"/>
            <a:r>
              <a:rPr lang="he-IL" dirty="0"/>
              <a:t>- אם מגיעים לפקודת </a:t>
            </a:r>
            <a:r>
              <a:rPr lang="he-IL" dirty="0" err="1"/>
              <a:t>inline</a:t>
            </a:r>
            <a:r>
              <a:rPr lang="he-IL" dirty="0"/>
              <a:t> מכניסים אותו</a:t>
            </a:r>
          </a:p>
          <a:p>
            <a:pPr marL="0" algn="r" defTabSz="914400" rtl="1" eaLnBrk="1" latinLnBrk="0" hangingPunct="1"/>
            <a:r>
              <a:rPr lang="he-IL" dirty="0"/>
              <a:t>- מעדכנים את כל </a:t>
            </a:r>
            <a:r>
              <a:rPr lang="he-IL" dirty="0" err="1"/>
              <a:t>ft</a:t>
            </a:r>
            <a:r>
              <a:rPr lang="he-IL" dirty="0"/>
              <a:t>  </a:t>
            </a:r>
            <a:r>
              <a:rPr lang="he-IL" dirty="0" err="1"/>
              <a:t>וjmp</a:t>
            </a:r>
            <a:r>
              <a:rPr lang="he-IL" dirty="0"/>
              <a:t> בהתאם</a:t>
            </a:r>
          </a:p>
          <a:p>
            <a:pPr marL="0" algn="r" defTabSz="914400" rtl="1" eaLnBrk="1" latinLnBrk="0" hangingPunct="1"/>
            <a:r>
              <a:rPr lang="he-IL" dirty="0"/>
              <a:t>- מבצעים </a:t>
            </a:r>
            <a:r>
              <a:rPr lang="he-IL" dirty="0" err="1"/>
              <a:t>code</a:t>
            </a:r>
            <a:r>
              <a:rPr lang="he-IL" dirty="0"/>
              <a:t> </a:t>
            </a:r>
            <a:r>
              <a:rPr lang="he-IL" dirty="0" err="1"/>
              <a:t>reorder</a:t>
            </a:r>
            <a:r>
              <a:rPr lang="he-IL" dirty="0"/>
              <a:t> ומכניסים את הפקודות </a:t>
            </a:r>
            <a:r>
              <a:rPr lang="he-IL" dirty="0" err="1"/>
              <a:t>לintst_map</a:t>
            </a:r>
            <a:r>
              <a:rPr lang="he-IL" dirty="0"/>
              <a:t> 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8905F-8301-FA41-A640-E2A59E24FE97}" type="slidenum">
              <a:rPr lang="en-IL" smtClean="0"/>
              <a:t>19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91099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8905F-8301-FA41-A640-E2A59E24FE97}" type="slidenum">
              <a:rPr lang="en-IL" smtClean="0"/>
              <a:t>20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98288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CF3E9-3ED0-C24D-BA57-BC040FC0FF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238186-4024-FB4E-979B-8FAE819F84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7876E-A7A5-044D-8763-F7B565A90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D617C-9208-2F40-8269-D2C6D8F0A262}" type="datetimeFigureOut">
              <a:rPr lang="en-IL" smtClean="0"/>
              <a:t>25/09/2023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EDA53-E658-2D4F-8B91-7A9AB3601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7D174-E9B1-AD4B-B924-01D42435D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E5730-BA5D-7B4F-894E-E45AD0ED949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8215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763CB-7D15-6746-846A-30830CACE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A250F9-F886-0C42-858A-DB8D641B2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F4A18-932E-0441-9062-5A1B5C9C4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D617C-9208-2F40-8269-D2C6D8F0A262}" type="datetimeFigureOut">
              <a:rPr lang="en-IL" smtClean="0"/>
              <a:t>25/09/2023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E2F81-98BA-A94B-B24E-811A910BA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F4F4A-A9EE-8A43-9632-BE6840893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E5730-BA5D-7B4F-894E-E45AD0ED949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93129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9FE101-5646-C146-A61C-1C6B918AFF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23A707-0E98-FF4E-A92F-5E8E8B4F0A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DF1747-DA77-B344-B05A-8B61A533C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D617C-9208-2F40-8269-D2C6D8F0A262}" type="datetimeFigureOut">
              <a:rPr lang="en-IL" smtClean="0"/>
              <a:t>25/09/2023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00CAE-DC80-B54B-BE0A-9E6C39152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C7CE9-878A-D040-A6B2-DA2350BA6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E5730-BA5D-7B4F-894E-E45AD0ED949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94844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19177-22D3-CF4B-87CC-5B7FFBC56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B9BCA-B48A-B447-A99F-18CCF495D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AD84D-8B40-A446-95B6-568AF691A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D617C-9208-2F40-8269-D2C6D8F0A262}" type="datetimeFigureOut">
              <a:rPr lang="en-IL" smtClean="0"/>
              <a:t>25/09/2023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4A3C7-CB70-0144-8C85-A8EAE24F9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FE0D0-525C-3641-8336-30D63F326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E5730-BA5D-7B4F-894E-E45AD0ED949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60528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DFB0D-4A7B-924F-8158-9B69F51EE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FF94D-5F2B-7548-9526-78C67E1D1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D8F6F-BBCE-1E45-8B9A-109967E95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D617C-9208-2F40-8269-D2C6D8F0A262}" type="datetimeFigureOut">
              <a:rPr lang="en-IL" smtClean="0"/>
              <a:t>25/09/2023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5121E-CFDF-0B42-99BC-090326715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4EC79-11D1-BD43-AB70-FE219C2B8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E5730-BA5D-7B4F-894E-E45AD0ED949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73569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82809-8A6F-3D47-8DFD-1A612069A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731DF-1D9F-9B47-9837-54C96BBFA0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CFE74F-D200-EE49-AE7D-8625D2C5D0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924277-88E2-FB41-BA16-9C43FB467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D617C-9208-2F40-8269-D2C6D8F0A262}" type="datetimeFigureOut">
              <a:rPr lang="en-IL" smtClean="0"/>
              <a:t>25/09/2023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EEC443-AA5A-1B43-81DE-00A2C8399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42A62C-18EE-374D-A357-33007B25F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E5730-BA5D-7B4F-894E-E45AD0ED949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35503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42271-8359-EA49-96ED-6E345BC41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972C64-ABD2-234A-A896-207D98ABFC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33DBBD-4B9E-074A-826B-7A129FBD4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3EE44B-EC0F-4440-81E7-BD922123CE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796BB0-4394-644A-9A70-A3043829EB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1B637E-3792-AB49-930D-C26E3628C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D617C-9208-2F40-8269-D2C6D8F0A262}" type="datetimeFigureOut">
              <a:rPr lang="en-IL" smtClean="0"/>
              <a:t>25/09/2023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C65EB5-1804-7140-99E0-90526BB3F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A4761-B68B-414A-884A-F262AFB16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E5730-BA5D-7B4F-894E-E45AD0ED949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21968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E081C-BD67-934B-BE99-F73AFE76D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A9D048-9CD0-064C-AA71-DA8C2B02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D617C-9208-2F40-8269-D2C6D8F0A262}" type="datetimeFigureOut">
              <a:rPr lang="en-IL" smtClean="0"/>
              <a:t>25/09/2023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74C035-1E68-F044-A98B-9FBE71341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56573-2FD7-034B-B625-A01CAAC0F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E5730-BA5D-7B4F-894E-E45AD0ED949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47760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74C943-0899-9847-A8B5-4EB7FF45F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D617C-9208-2F40-8269-D2C6D8F0A262}" type="datetimeFigureOut">
              <a:rPr lang="en-IL" smtClean="0"/>
              <a:t>25/09/2023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0989ED-9CB9-3943-9B01-28678E8F9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93B01-7740-C743-B87A-45A3ABEC0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E5730-BA5D-7B4F-894E-E45AD0ED949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51063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7CCB7-46A1-004C-9E12-22D323217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47800-BEAA-A94C-8A96-A208D354E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A74B8F-5B02-B04C-A7F2-E69EF4EE8D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E6CD44-3742-1240-AAFF-BD3584801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D617C-9208-2F40-8269-D2C6D8F0A262}" type="datetimeFigureOut">
              <a:rPr lang="en-IL" smtClean="0"/>
              <a:t>25/09/2023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F214AA-ABF7-6C4B-9C19-FE623572B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D8C86B-58B4-B549-B0E1-3F7FE8322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E5730-BA5D-7B4F-894E-E45AD0ED949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29586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562E8-BECF-7847-BF4D-F4923A59E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015B4E-8F8B-B544-872C-3FB7A91BBD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AE3207-7B45-3C41-BD53-9FEEC0D11A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A0DD74-5A9A-3446-B184-6DA63501B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D617C-9208-2F40-8269-D2C6D8F0A262}" type="datetimeFigureOut">
              <a:rPr lang="en-IL" smtClean="0"/>
              <a:t>25/09/2023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5E48B1-F588-B848-A668-58494C7A4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FE9D08-4B1C-0D41-AE89-FBE025A23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E5730-BA5D-7B4F-894E-E45AD0ED949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77982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9008F0-16E0-7F45-9EA8-C80E8847B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5B71CE-E6E1-3B46-8827-0A6AD41B1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9C4A08-BEBC-D64C-8ADA-02F40CF597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D617C-9208-2F40-8269-D2C6D8F0A262}" type="datetimeFigureOut">
              <a:rPr lang="en-IL" smtClean="0"/>
              <a:t>25/09/2023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EEA10-B3F2-6C41-B3B6-9CBAE57080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C2BE9-55CE-D54E-8609-C7355A829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E5730-BA5D-7B4F-894E-E45AD0ED949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77718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zhuu/asm2cfg/blob/main/README.md" TargetMode="External"/><Relationship Id="rId2" Type="http://schemas.openxmlformats.org/officeDocument/2006/relationships/hyperlink" Target="https://software.intel.com/sites/landingpage/pintool/docs/98484/Pin/html/group__API__REF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809.04676.pdf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BBB35-097E-A54D-8710-DD93220916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0147" y="2320059"/>
            <a:ext cx="5221185" cy="2102108"/>
          </a:xfrm>
        </p:spPr>
        <p:txBody>
          <a:bodyPr anchor="b">
            <a:normAutofit/>
          </a:bodyPr>
          <a:lstStyle/>
          <a:p>
            <a:pPr defTabSz="914400" rtl="1" eaLnBrk="1" latinLnBrk="0" hangingPunct="1">
              <a:spcBef>
                <a:spcPct val="0"/>
              </a:spcBef>
              <a:buNone/>
            </a:pPr>
            <a:r>
              <a:rPr lang="en-US" sz="6600" b="1" dirty="0">
                <a:solidFill>
                  <a:srgbClr val="2F2D3F"/>
                </a:solidFill>
                <a:latin typeface="+mn-lt"/>
              </a:rPr>
              <a:t>Binary </a:t>
            </a:r>
            <a:r>
              <a:rPr lang="en-US" sz="6600" b="1" spc="300" dirty="0">
                <a:solidFill>
                  <a:srgbClr val="2F2D3F"/>
                </a:solidFill>
                <a:latin typeface="+mn-lt"/>
              </a:rPr>
              <a:t>Code</a:t>
            </a:r>
            <a:r>
              <a:rPr lang="en-US" sz="6600" b="1" dirty="0">
                <a:solidFill>
                  <a:srgbClr val="2F2D3F"/>
                </a:solidFill>
                <a:latin typeface="+mn-lt"/>
              </a:rPr>
              <a:t> Optimization</a:t>
            </a:r>
            <a:endParaRPr lang="en-IL" sz="6600" b="1" dirty="0">
              <a:solidFill>
                <a:srgbClr val="2F2D3F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5959EA-8FD9-A741-9782-DA24C04F26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749" y="4105368"/>
            <a:ext cx="4127980" cy="935442"/>
          </a:xfrm>
        </p:spPr>
        <p:txBody>
          <a:bodyPr anchor="t">
            <a:normAutofit/>
          </a:bodyPr>
          <a:lstStyle/>
          <a:p>
            <a:endParaRPr lang="en-IL" dirty="0">
              <a:solidFill>
                <a:srgbClr val="5C646F"/>
              </a:solidFill>
            </a:endParaRPr>
          </a:p>
          <a:p>
            <a:r>
              <a:rPr lang="en-US" dirty="0">
                <a:solidFill>
                  <a:srgbClr val="5C646F"/>
                </a:solidFill>
              </a:rPr>
              <a:t>S</a:t>
            </a:r>
            <a:r>
              <a:rPr lang="en-IL" dirty="0">
                <a:solidFill>
                  <a:srgbClr val="5C646F"/>
                </a:solidFill>
              </a:rPr>
              <a:t>hoval Faibish </a:t>
            </a:r>
            <a:r>
              <a:rPr lang="en-US" dirty="0">
                <a:solidFill>
                  <a:srgbClr val="5C646F"/>
                </a:solidFill>
              </a:rPr>
              <a:t>| O</a:t>
            </a:r>
            <a:r>
              <a:rPr lang="en-IL" dirty="0">
                <a:solidFill>
                  <a:srgbClr val="5C646F"/>
                </a:solidFill>
              </a:rPr>
              <a:t>r Barnea</a:t>
            </a: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1" name="Graphic 30" descr="גלגלי שיניים">
            <a:extLst>
              <a:ext uri="{FF2B5EF4-FFF2-40B4-BE49-F238E27FC236}">
                <a16:creationId xmlns:a16="http://schemas.microsoft.com/office/drawing/2014/main" id="{06F43A0C-0B0C-00EB-784F-FAEEFBFDA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38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7">
            <a:extLst>
              <a:ext uri="{FF2B5EF4-FFF2-40B4-BE49-F238E27FC236}">
                <a16:creationId xmlns:a16="http://schemas.microsoft.com/office/drawing/2014/main" id="{808B9F32-AD7D-9782-8682-8BFFE9756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335E35A-4700-46E0-FB82-5DA1B6637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671FC514-D557-671D-8D39-CC7A4D5C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34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  <a:alpha val="73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תמונה 5">
            <a:extLst>
              <a:ext uri="{FF2B5EF4-FFF2-40B4-BE49-F238E27FC236}">
                <a16:creationId xmlns:a16="http://schemas.microsoft.com/office/drawing/2014/main" id="{AF798A3F-5EA3-D17A-F327-C7AA07F63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888" y="590154"/>
            <a:ext cx="9488224" cy="567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37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7">
            <a:extLst>
              <a:ext uri="{FF2B5EF4-FFF2-40B4-BE49-F238E27FC236}">
                <a16:creationId xmlns:a16="http://schemas.microsoft.com/office/drawing/2014/main" id="{808B9F32-AD7D-9782-8682-8BFFE9756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335E35A-4700-46E0-FB82-5DA1B6637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671FC514-D557-671D-8D39-CC7A4D5C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34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  <a:alpha val="73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תמונה 2">
            <a:extLst>
              <a:ext uri="{FF2B5EF4-FFF2-40B4-BE49-F238E27FC236}">
                <a16:creationId xmlns:a16="http://schemas.microsoft.com/office/drawing/2014/main" id="{9439A766-CC78-9DE3-DE76-F04F0CC16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068" y="479127"/>
            <a:ext cx="11067863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042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7">
            <a:extLst>
              <a:ext uri="{FF2B5EF4-FFF2-40B4-BE49-F238E27FC236}">
                <a16:creationId xmlns:a16="http://schemas.microsoft.com/office/drawing/2014/main" id="{808B9F32-AD7D-9782-8682-8BFFE9756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335E35A-4700-46E0-FB82-5DA1B6637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671FC514-D557-671D-8D39-CC7A4D5C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34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  <a:alpha val="73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8AFBD247-4B20-A0CB-7C7F-5E1917E1E9DB}"/>
              </a:ext>
            </a:extLst>
          </p:cNvPr>
          <p:cNvSpPr txBox="1">
            <a:spLocks/>
          </p:cNvSpPr>
          <p:nvPr/>
        </p:nvSpPr>
        <p:spPr>
          <a:xfrm>
            <a:off x="629783" y="390618"/>
            <a:ext cx="5646730" cy="1271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2F2D3F"/>
                </a:solidFill>
                <a:latin typeface="Calibri" panose="020F0502020204030204" pitchFamily="34" charset="0"/>
              </a:rPr>
              <a:t>Code Reordering</a:t>
            </a:r>
            <a:endParaRPr lang="en-IL" sz="4800" dirty="0">
              <a:solidFill>
                <a:srgbClr val="2F2D3F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1BA2066-B7D5-0EF3-D60B-422E0DED9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83" y="1458225"/>
            <a:ext cx="10233290" cy="21476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L" sz="2400" dirty="0"/>
              <a:t>Optimization technique in which basic blocks are rearranged, to be executed in the most efficient order without altering the program’s output.</a:t>
            </a:r>
          </a:p>
        </p:txBody>
      </p:sp>
    </p:spTree>
    <p:extLst>
      <p:ext uri="{BB962C8B-B14F-4D97-AF65-F5344CB8AC3E}">
        <p14:creationId xmlns:p14="http://schemas.microsoft.com/office/powerpoint/2010/main" val="2546004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7">
            <a:extLst>
              <a:ext uri="{FF2B5EF4-FFF2-40B4-BE49-F238E27FC236}">
                <a16:creationId xmlns:a16="http://schemas.microsoft.com/office/drawing/2014/main" id="{808B9F32-AD7D-9782-8682-8BFFE9756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335E35A-4700-46E0-FB82-5DA1B6637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671FC514-D557-671D-8D39-CC7A4D5C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34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  <a:alpha val="73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6" descr="A diagram of a company&#10;&#10;Description automatically generated">
            <a:extLst>
              <a:ext uri="{FF2B5EF4-FFF2-40B4-BE49-F238E27FC236}">
                <a16:creationId xmlns:a16="http://schemas.microsoft.com/office/drawing/2014/main" id="{65E56D67-73E3-4287-6F17-B16E74AA17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" b="128"/>
          <a:stretch/>
        </p:blipFill>
        <p:spPr>
          <a:xfrm>
            <a:off x="2166497" y="161444"/>
            <a:ext cx="2247352" cy="6386430"/>
          </a:xfrm>
          <a:prstGeom prst="rect">
            <a:avLst/>
          </a:prstGeom>
        </p:spPr>
      </p:pic>
      <p:pic>
        <p:nvPicPr>
          <p:cNvPr id="6" name="Picture 8" descr="A diagram of a flowchart&#10;&#10;Description automatically generated">
            <a:extLst>
              <a:ext uri="{FF2B5EF4-FFF2-40B4-BE49-F238E27FC236}">
                <a16:creationId xmlns:a16="http://schemas.microsoft.com/office/drawing/2014/main" id="{9525C4B2-147B-3035-B007-361F6BB7D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544" y="250165"/>
            <a:ext cx="2960588" cy="629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99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168E1-F253-A04B-B09A-148D76C20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91491"/>
            <a:ext cx="10515600" cy="1325563"/>
          </a:xfrm>
        </p:spPr>
        <p:txBody>
          <a:bodyPr/>
          <a:lstStyle/>
          <a:p>
            <a: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Generalization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029338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7">
            <a:extLst>
              <a:ext uri="{FF2B5EF4-FFF2-40B4-BE49-F238E27FC236}">
                <a16:creationId xmlns:a16="http://schemas.microsoft.com/office/drawing/2014/main" id="{808B9F32-AD7D-9782-8682-8BFFE9756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335E35A-4700-46E0-FB82-5DA1B6637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671FC514-D557-671D-8D39-CC7A4D5C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34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  <a:alpha val="73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paper with text and a diagram&#10;&#10;Description automatically generated">
            <a:extLst>
              <a:ext uri="{FF2B5EF4-FFF2-40B4-BE49-F238E27FC236}">
                <a16:creationId xmlns:a16="http://schemas.microsoft.com/office/drawing/2014/main" id="{C876D101-CABF-9E32-6C1E-890FE836B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830" y="101767"/>
            <a:ext cx="5201729" cy="665446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0867EDA-6EC2-2BA2-825B-BECBF2A9CC0B}"/>
              </a:ext>
            </a:extLst>
          </p:cNvPr>
          <p:cNvSpPr txBox="1">
            <a:spLocks/>
          </p:cNvSpPr>
          <p:nvPr/>
        </p:nvSpPr>
        <p:spPr>
          <a:xfrm>
            <a:off x="629783" y="390618"/>
            <a:ext cx="5646730" cy="1271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2F2D3F"/>
                </a:solidFill>
                <a:latin typeface="Calibri" panose="020F0502020204030204" pitchFamily="34" charset="0"/>
              </a:rPr>
              <a:t>The Algorithm</a:t>
            </a:r>
            <a:endParaRPr lang="en-IL" sz="4800" dirty="0">
              <a:solidFill>
                <a:srgbClr val="2F2D3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899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7">
            <a:extLst>
              <a:ext uri="{FF2B5EF4-FFF2-40B4-BE49-F238E27FC236}">
                <a16:creationId xmlns:a16="http://schemas.microsoft.com/office/drawing/2014/main" id="{808B9F32-AD7D-9782-8682-8BFFE9756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335E35A-4700-46E0-FB82-5DA1B6637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671FC514-D557-671D-8D39-CC7A4D5C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34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  <a:alpha val="73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B6A8AA0-3E11-D7A8-BB95-B83908683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558" y="0"/>
            <a:ext cx="3108960" cy="6858000"/>
          </a:xfrm>
          <a:prstGeom prst="rect">
            <a:avLst/>
          </a:prstGeom>
        </p:spPr>
      </p:pic>
      <p:pic>
        <p:nvPicPr>
          <p:cNvPr id="3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A4BBEC1-3788-46F9-F0A2-20769B472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0520" y="0"/>
            <a:ext cx="3002452" cy="6858000"/>
          </a:xfrm>
          <a:prstGeom prst="rect">
            <a:avLst/>
          </a:prstGeom>
        </p:spPr>
      </p:pic>
      <p:sp>
        <p:nvSpPr>
          <p:cNvPr id="4" name="Rectangle 12">
            <a:extLst>
              <a:ext uri="{FF2B5EF4-FFF2-40B4-BE49-F238E27FC236}">
                <a16:creationId xmlns:a16="http://schemas.microsoft.com/office/drawing/2014/main" id="{B7F6B94B-0BAE-1EF3-520A-B3F320AD7C59}"/>
              </a:ext>
            </a:extLst>
          </p:cNvPr>
          <p:cNvSpPr/>
          <p:nvPr/>
        </p:nvSpPr>
        <p:spPr>
          <a:xfrm>
            <a:off x="1566868" y="262759"/>
            <a:ext cx="2979267" cy="1702675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534433DE-2E33-11B3-FD22-B16A753C8F5E}"/>
              </a:ext>
            </a:extLst>
          </p:cNvPr>
          <p:cNvSpPr/>
          <p:nvPr/>
        </p:nvSpPr>
        <p:spPr>
          <a:xfrm>
            <a:off x="1566869" y="5517931"/>
            <a:ext cx="2984108" cy="80404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F8C4F900-9127-3623-3ED1-92B8E72D7383}"/>
              </a:ext>
            </a:extLst>
          </p:cNvPr>
          <p:cNvSpPr/>
          <p:nvPr/>
        </p:nvSpPr>
        <p:spPr>
          <a:xfrm>
            <a:off x="7410549" y="254839"/>
            <a:ext cx="3000215" cy="1686995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05E6172F-3D28-5314-1465-BC30E8B256B8}"/>
              </a:ext>
            </a:extLst>
          </p:cNvPr>
          <p:cNvSpPr/>
          <p:nvPr/>
        </p:nvSpPr>
        <p:spPr>
          <a:xfrm>
            <a:off x="1561612" y="1981692"/>
            <a:ext cx="2994620" cy="33633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88D6DBCD-375D-059F-6D42-9095C5FB60A2}"/>
              </a:ext>
            </a:extLst>
          </p:cNvPr>
          <p:cNvSpPr/>
          <p:nvPr/>
        </p:nvSpPr>
        <p:spPr>
          <a:xfrm>
            <a:off x="1566869" y="3626069"/>
            <a:ext cx="2984107" cy="189186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B3567B26-3D9D-9988-6B65-05178EE124D2}"/>
              </a:ext>
            </a:extLst>
          </p:cNvPr>
          <p:cNvSpPr/>
          <p:nvPr/>
        </p:nvSpPr>
        <p:spPr>
          <a:xfrm>
            <a:off x="1561612" y="2322787"/>
            <a:ext cx="2989364" cy="1292771"/>
          </a:xfrm>
          <a:prstGeom prst="rect">
            <a:avLst/>
          </a:prstGeom>
          <a:solidFill>
            <a:srgbClr val="D48F94">
              <a:alpha val="40000"/>
            </a:srgbClr>
          </a:solidFill>
          <a:ln>
            <a:solidFill>
              <a:srgbClr val="C89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80DD34-612F-4FD8-E1F7-F5551401905D}"/>
              </a:ext>
            </a:extLst>
          </p:cNvPr>
          <p:cNvSpPr/>
          <p:nvPr/>
        </p:nvSpPr>
        <p:spPr>
          <a:xfrm>
            <a:off x="1566869" y="6316715"/>
            <a:ext cx="2989364" cy="515006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4D47AB6D-80F2-CA27-F0F6-74E08480AFB7}"/>
              </a:ext>
            </a:extLst>
          </p:cNvPr>
          <p:cNvSpPr/>
          <p:nvPr/>
        </p:nvSpPr>
        <p:spPr>
          <a:xfrm>
            <a:off x="7408312" y="2706907"/>
            <a:ext cx="3007710" cy="33633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2C0525BD-FF1D-D2CF-020A-68948A673EEA}"/>
              </a:ext>
            </a:extLst>
          </p:cNvPr>
          <p:cNvSpPr/>
          <p:nvPr/>
        </p:nvSpPr>
        <p:spPr>
          <a:xfrm>
            <a:off x="7408313" y="3048003"/>
            <a:ext cx="3007710" cy="1849818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3221E65F-13D7-9367-E222-610B5F60D165}"/>
              </a:ext>
            </a:extLst>
          </p:cNvPr>
          <p:cNvSpPr/>
          <p:nvPr/>
        </p:nvSpPr>
        <p:spPr>
          <a:xfrm>
            <a:off x="7408312" y="5066931"/>
            <a:ext cx="3007710" cy="1228763"/>
          </a:xfrm>
          <a:prstGeom prst="rect">
            <a:avLst/>
          </a:prstGeom>
          <a:solidFill>
            <a:srgbClr val="D48F94">
              <a:alpha val="40000"/>
            </a:srgbClr>
          </a:solidFill>
          <a:ln>
            <a:solidFill>
              <a:srgbClr val="C89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1F55C94C-0172-E6CA-C11B-E52E62E95217}"/>
              </a:ext>
            </a:extLst>
          </p:cNvPr>
          <p:cNvSpPr/>
          <p:nvPr/>
        </p:nvSpPr>
        <p:spPr>
          <a:xfrm>
            <a:off x="7417330" y="6451116"/>
            <a:ext cx="2998692" cy="319778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1CE147BF-7674-EAE9-32A5-643CF5DA1F6F}"/>
              </a:ext>
            </a:extLst>
          </p:cNvPr>
          <p:cNvSpPr/>
          <p:nvPr/>
        </p:nvSpPr>
        <p:spPr>
          <a:xfrm>
            <a:off x="7415807" y="1941834"/>
            <a:ext cx="3000215" cy="749188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cxnSp>
        <p:nvCxnSpPr>
          <p:cNvPr id="21" name="Straight Arrow Connector 10">
            <a:extLst>
              <a:ext uri="{FF2B5EF4-FFF2-40B4-BE49-F238E27FC236}">
                <a16:creationId xmlns:a16="http://schemas.microsoft.com/office/drawing/2014/main" id="{AB07936B-AB7C-A0FD-6292-78531917CA55}"/>
              </a:ext>
            </a:extLst>
          </p:cNvPr>
          <p:cNvCxnSpPr>
            <a:cxnSpLocks/>
          </p:cNvCxnSpPr>
          <p:nvPr/>
        </p:nvCxnSpPr>
        <p:spPr>
          <a:xfrm>
            <a:off x="5462865" y="3181468"/>
            <a:ext cx="1140337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9">
            <a:extLst>
              <a:ext uri="{FF2B5EF4-FFF2-40B4-BE49-F238E27FC236}">
                <a16:creationId xmlns:a16="http://schemas.microsoft.com/office/drawing/2014/main" id="{8EC25EEC-0237-2E99-E17D-4366720AF77F}"/>
              </a:ext>
            </a:extLst>
          </p:cNvPr>
          <p:cNvSpPr txBox="1"/>
          <p:nvPr/>
        </p:nvSpPr>
        <p:spPr>
          <a:xfrm>
            <a:off x="5552172" y="281213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>
                <a:solidFill>
                  <a:srgbClr val="FF0000"/>
                </a:solidFill>
              </a:rPr>
              <a:t>reorder</a:t>
            </a:r>
          </a:p>
        </p:txBody>
      </p:sp>
    </p:spTree>
    <p:extLst>
      <p:ext uri="{BB962C8B-B14F-4D97-AF65-F5344CB8AC3E}">
        <p14:creationId xmlns:p14="http://schemas.microsoft.com/office/powerpoint/2010/main" val="3551974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7">
            <a:extLst>
              <a:ext uri="{FF2B5EF4-FFF2-40B4-BE49-F238E27FC236}">
                <a16:creationId xmlns:a16="http://schemas.microsoft.com/office/drawing/2014/main" id="{808B9F32-AD7D-9782-8682-8BFFE9756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335E35A-4700-46E0-FB82-5DA1B6637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671FC514-D557-671D-8D39-CC7A4D5C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34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  <a:alpha val="73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קבוצה 27">
            <a:extLst>
              <a:ext uri="{FF2B5EF4-FFF2-40B4-BE49-F238E27FC236}">
                <a16:creationId xmlns:a16="http://schemas.microsoft.com/office/drawing/2014/main" id="{93875F13-B80C-4198-F23C-B6A729B779F5}"/>
              </a:ext>
            </a:extLst>
          </p:cNvPr>
          <p:cNvGrpSpPr/>
          <p:nvPr/>
        </p:nvGrpSpPr>
        <p:grpSpPr>
          <a:xfrm>
            <a:off x="1407675" y="1"/>
            <a:ext cx="3759201" cy="6858001"/>
            <a:chOff x="1407675" y="1"/>
            <a:chExt cx="3759201" cy="6858001"/>
          </a:xfrm>
        </p:grpSpPr>
        <p:pic>
          <p:nvPicPr>
            <p:cNvPr id="2" name="Picture 8" descr="A diagram of a program&#10;&#10;Description automatically generated with medium confidence">
              <a:extLst>
                <a:ext uri="{FF2B5EF4-FFF2-40B4-BE49-F238E27FC236}">
                  <a16:creationId xmlns:a16="http://schemas.microsoft.com/office/drawing/2014/main" id="{6BD08EF7-2383-E20D-3493-70054EB91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7675" y="1"/>
              <a:ext cx="3759201" cy="6858001"/>
            </a:xfrm>
            <a:prstGeom prst="rect">
              <a:avLst/>
            </a:prstGeom>
          </p:spPr>
        </p:pic>
        <p:sp>
          <p:nvSpPr>
            <p:cNvPr id="4" name="Rectangle 11">
              <a:extLst>
                <a:ext uri="{FF2B5EF4-FFF2-40B4-BE49-F238E27FC236}">
                  <a16:creationId xmlns:a16="http://schemas.microsoft.com/office/drawing/2014/main" id="{D039216B-9BA8-B3C1-1EB3-493E86EBC92A}"/>
                </a:ext>
              </a:extLst>
            </p:cNvPr>
            <p:cNvSpPr/>
            <p:nvPr/>
          </p:nvSpPr>
          <p:spPr>
            <a:xfrm>
              <a:off x="1608511" y="198410"/>
              <a:ext cx="1604514" cy="1356072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8" name="Rectangle 13">
              <a:extLst>
                <a:ext uri="{FF2B5EF4-FFF2-40B4-BE49-F238E27FC236}">
                  <a16:creationId xmlns:a16="http://schemas.microsoft.com/office/drawing/2014/main" id="{7C5DA9F4-32C1-E002-DB7A-9DD6F5164676}"/>
                </a:ext>
              </a:extLst>
            </p:cNvPr>
            <p:cNvSpPr/>
            <p:nvPr/>
          </p:nvSpPr>
          <p:spPr>
            <a:xfrm>
              <a:off x="1637012" y="1783082"/>
              <a:ext cx="1554671" cy="52120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1" name="Rectangle 16">
              <a:extLst>
                <a:ext uri="{FF2B5EF4-FFF2-40B4-BE49-F238E27FC236}">
                  <a16:creationId xmlns:a16="http://schemas.microsoft.com/office/drawing/2014/main" id="{9EF9ECE7-72EF-79EE-8ED1-B3173B23BF7E}"/>
                </a:ext>
              </a:extLst>
            </p:cNvPr>
            <p:cNvSpPr/>
            <p:nvPr/>
          </p:nvSpPr>
          <p:spPr>
            <a:xfrm>
              <a:off x="2590370" y="2532890"/>
              <a:ext cx="1582388" cy="429768"/>
            </a:xfrm>
            <a:prstGeom prst="rect">
              <a:avLst/>
            </a:prstGeom>
            <a:solidFill>
              <a:srgbClr val="7030A0">
                <a:alpha val="4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3" name="Rectangle 18">
              <a:extLst>
                <a:ext uri="{FF2B5EF4-FFF2-40B4-BE49-F238E27FC236}">
                  <a16:creationId xmlns:a16="http://schemas.microsoft.com/office/drawing/2014/main" id="{611D00FC-D227-C494-0307-3D50CAC3FEC2}"/>
                </a:ext>
              </a:extLst>
            </p:cNvPr>
            <p:cNvSpPr/>
            <p:nvPr/>
          </p:nvSpPr>
          <p:spPr>
            <a:xfrm>
              <a:off x="2613034" y="3195828"/>
              <a:ext cx="1486096" cy="507493"/>
            </a:xfrm>
            <a:prstGeom prst="rect">
              <a:avLst/>
            </a:prstGeom>
            <a:solidFill>
              <a:srgbClr val="C00000">
                <a:alpha val="4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7" name="Rectangle 20">
              <a:extLst>
                <a:ext uri="{FF2B5EF4-FFF2-40B4-BE49-F238E27FC236}">
                  <a16:creationId xmlns:a16="http://schemas.microsoft.com/office/drawing/2014/main" id="{91DF5323-456A-0BE0-A383-E58F743AF6CD}"/>
                </a:ext>
              </a:extLst>
            </p:cNvPr>
            <p:cNvSpPr/>
            <p:nvPr/>
          </p:nvSpPr>
          <p:spPr>
            <a:xfrm>
              <a:off x="3456634" y="3945067"/>
              <a:ext cx="1545305" cy="1032445"/>
            </a:xfrm>
            <a:prstGeom prst="rect">
              <a:avLst/>
            </a:prstGeom>
            <a:solidFill>
              <a:srgbClr val="FFC000">
                <a:alpha val="4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9" name="Rectangle 22">
              <a:extLst>
                <a:ext uri="{FF2B5EF4-FFF2-40B4-BE49-F238E27FC236}">
                  <a16:creationId xmlns:a16="http://schemas.microsoft.com/office/drawing/2014/main" id="{D94A07C4-F1A3-A87F-7E59-6A711E3D70AA}"/>
                </a:ext>
              </a:extLst>
            </p:cNvPr>
            <p:cNvSpPr/>
            <p:nvPr/>
          </p:nvSpPr>
          <p:spPr>
            <a:xfrm>
              <a:off x="2134882" y="4334545"/>
              <a:ext cx="875826" cy="253746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1" name="Rectangle 24">
              <a:extLst>
                <a:ext uri="{FF2B5EF4-FFF2-40B4-BE49-F238E27FC236}">
                  <a16:creationId xmlns:a16="http://schemas.microsoft.com/office/drawing/2014/main" id="{3EBF1FFF-9417-1637-2B8F-5CD4BCAC3789}"/>
                </a:ext>
              </a:extLst>
            </p:cNvPr>
            <p:cNvSpPr/>
            <p:nvPr/>
          </p:nvSpPr>
          <p:spPr>
            <a:xfrm>
              <a:off x="3451873" y="5214531"/>
              <a:ext cx="942342" cy="895759"/>
            </a:xfrm>
            <a:prstGeom prst="rect">
              <a:avLst/>
            </a:prstGeom>
            <a:solidFill>
              <a:srgbClr val="002060">
                <a:alpha val="40000"/>
              </a:srgb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3" name="Rectangle 26">
              <a:extLst>
                <a:ext uri="{FF2B5EF4-FFF2-40B4-BE49-F238E27FC236}">
                  <a16:creationId xmlns:a16="http://schemas.microsoft.com/office/drawing/2014/main" id="{A6058227-A66E-8784-8DB2-ED6907E12A1C}"/>
                </a:ext>
              </a:extLst>
            </p:cNvPr>
            <p:cNvSpPr/>
            <p:nvPr/>
          </p:nvSpPr>
          <p:spPr>
            <a:xfrm>
              <a:off x="3484068" y="6344385"/>
              <a:ext cx="864904" cy="221009"/>
            </a:xfrm>
            <a:prstGeom prst="rect">
              <a:avLst/>
            </a:prstGeom>
            <a:solidFill>
              <a:srgbClr val="FF40FF">
                <a:alpha val="40000"/>
              </a:srgbClr>
            </a:solidFill>
            <a:ln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5" name="Rectangle 28">
              <a:extLst>
                <a:ext uri="{FF2B5EF4-FFF2-40B4-BE49-F238E27FC236}">
                  <a16:creationId xmlns:a16="http://schemas.microsoft.com/office/drawing/2014/main" id="{E29B59B6-7755-4470-75D0-2F999C2872F7}"/>
                </a:ext>
              </a:extLst>
            </p:cNvPr>
            <p:cNvSpPr/>
            <p:nvPr/>
          </p:nvSpPr>
          <p:spPr>
            <a:xfrm>
              <a:off x="1793063" y="2621775"/>
              <a:ext cx="443739" cy="253746"/>
            </a:xfrm>
            <a:prstGeom prst="rect">
              <a:avLst/>
            </a:prstGeom>
            <a:solidFill>
              <a:srgbClr val="00FDFF">
                <a:alpha val="40000"/>
              </a:srgbClr>
            </a:solidFill>
            <a:ln>
              <a:solidFill>
                <a:srgbClr val="00F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grpSp>
        <p:nvGrpSpPr>
          <p:cNvPr id="29" name="קבוצה 28">
            <a:extLst>
              <a:ext uri="{FF2B5EF4-FFF2-40B4-BE49-F238E27FC236}">
                <a16:creationId xmlns:a16="http://schemas.microsoft.com/office/drawing/2014/main" id="{E11720AB-551E-8424-BF3E-DD28426529B8}"/>
              </a:ext>
            </a:extLst>
          </p:cNvPr>
          <p:cNvGrpSpPr/>
          <p:nvPr/>
        </p:nvGrpSpPr>
        <p:grpSpPr>
          <a:xfrm>
            <a:off x="6444410" y="1"/>
            <a:ext cx="2984870" cy="6858000"/>
            <a:chOff x="6444410" y="1"/>
            <a:chExt cx="2984870" cy="6858000"/>
          </a:xfrm>
        </p:grpSpPr>
        <p:pic>
          <p:nvPicPr>
            <p:cNvPr id="3" name="Picture 10" descr="A diagram of a program&#10;&#10;Description automatically generated">
              <a:extLst>
                <a:ext uri="{FF2B5EF4-FFF2-40B4-BE49-F238E27FC236}">
                  <a16:creationId xmlns:a16="http://schemas.microsoft.com/office/drawing/2014/main" id="{877A55B2-6433-DA7D-FEB5-71BE03F09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44410" y="1"/>
              <a:ext cx="2984870" cy="6858000"/>
            </a:xfrm>
            <a:prstGeom prst="rect">
              <a:avLst/>
            </a:prstGeom>
          </p:spPr>
        </p:pic>
        <p:sp>
          <p:nvSpPr>
            <p:cNvPr id="7" name="Rectangle 12">
              <a:extLst>
                <a:ext uri="{FF2B5EF4-FFF2-40B4-BE49-F238E27FC236}">
                  <a16:creationId xmlns:a16="http://schemas.microsoft.com/office/drawing/2014/main" id="{1D3B8387-C14F-2225-1F6B-E1E8910F1AE5}"/>
                </a:ext>
              </a:extLst>
            </p:cNvPr>
            <p:cNvSpPr/>
            <p:nvPr/>
          </p:nvSpPr>
          <p:spPr>
            <a:xfrm>
              <a:off x="7497875" y="161834"/>
              <a:ext cx="1100731" cy="1264632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10" name="Rectangle 14">
              <a:extLst>
                <a:ext uri="{FF2B5EF4-FFF2-40B4-BE49-F238E27FC236}">
                  <a16:creationId xmlns:a16="http://schemas.microsoft.com/office/drawing/2014/main" id="{EBD6ED4F-F614-E7F0-79BA-4AC46B868FC0}"/>
                </a:ext>
              </a:extLst>
            </p:cNvPr>
            <p:cNvSpPr/>
            <p:nvPr/>
          </p:nvSpPr>
          <p:spPr>
            <a:xfrm>
              <a:off x="7497875" y="1636778"/>
              <a:ext cx="1100731" cy="484632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2" name="Rectangle 17">
              <a:extLst>
                <a:ext uri="{FF2B5EF4-FFF2-40B4-BE49-F238E27FC236}">
                  <a16:creationId xmlns:a16="http://schemas.microsoft.com/office/drawing/2014/main" id="{94130099-4C98-E98F-5B9D-2782052986BE}"/>
                </a:ext>
              </a:extLst>
            </p:cNvPr>
            <p:cNvSpPr/>
            <p:nvPr/>
          </p:nvSpPr>
          <p:spPr>
            <a:xfrm>
              <a:off x="6824289" y="2331722"/>
              <a:ext cx="1067464" cy="398780"/>
            </a:xfrm>
            <a:prstGeom prst="rect">
              <a:avLst/>
            </a:prstGeom>
            <a:solidFill>
              <a:srgbClr val="7030A0">
                <a:alpha val="4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4" name="Rectangle 19">
              <a:extLst>
                <a:ext uri="{FF2B5EF4-FFF2-40B4-BE49-F238E27FC236}">
                  <a16:creationId xmlns:a16="http://schemas.microsoft.com/office/drawing/2014/main" id="{42BAC2B6-5D46-FB9C-34FD-B17AFE1A1E63}"/>
                </a:ext>
              </a:extLst>
            </p:cNvPr>
            <p:cNvSpPr/>
            <p:nvPr/>
          </p:nvSpPr>
          <p:spPr>
            <a:xfrm>
              <a:off x="6800547" y="2944371"/>
              <a:ext cx="1100731" cy="484632"/>
            </a:xfrm>
            <a:prstGeom prst="rect">
              <a:avLst/>
            </a:prstGeom>
            <a:solidFill>
              <a:srgbClr val="C00000">
                <a:alpha val="4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8" name="Rectangle 21">
              <a:extLst>
                <a:ext uri="{FF2B5EF4-FFF2-40B4-BE49-F238E27FC236}">
                  <a16:creationId xmlns:a16="http://schemas.microsoft.com/office/drawing/2014/main" id="{A9A8ED2C-A51C-FD62-AF0F-AE59476ABA1C}"/>
                </a:ext>
              </a:extLst>
            </p:cNvPr>
            <p:cNvSpPr/>
            <p:nvPr/>
          </p:nvSpPr>
          <p:spPr>
            <a:xfrm>
              <a:off x="8216942" y="3630171"/>
              <a:ext cx="1100731" cy="986777"/>
            </a:xfrm>
            <a:prstGeom prst="rect">
              <a:avLst/>
            </a:prstGeom>
            <a:solidFill>
              <a:srgbClr val="FFC000">
                <a:alpha val="4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20" name="Rectangle 23">
              <a:extLst>
                <a:ext uri="{FF2B5EF4-FFF2-40B4-BE49-F238E27FC236}">
                  <a16:creationId xmlns:a16="http://schemas.microsoft.com/office/drawing/2014/main" id="{4A5BCF25-55CE-CCA7-E8BC-0EC94469BCEE}"/>
                </a:ext>
              </a:extLst>
            </p:cNvPr>
            <p:cNvSpPr/>
            <p:nvPr/>
          </p:nvSpPr>
          <p:spPr>
            <a:xfrm>
              <a:off x="6597070" y="4834892"/>
              <a:ext cx="1013983" cy="253746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2" name="Rectangle 25">
              <a:extLst>
                <a:ext uri="{FF2B5EF4-FFF2-40B4-BE49-F238E27FC236}">
                  <a16:creationId xmlns:a16="http://schemas.microsoft.com/office/drawing/2014/main" id="{737AB4BB-A10B-17D6-867F-F050A1C48B0A}"/>
                </a:ext>
              </a:extLst>
            </p:cNvPr>
            <p:cNvSpPr/>
            <p:nvPr/>
          </p:nvSpPr>
          <p:spPr>
            <a:xfrm>
              <a:off x="7936845" y="5321035"/>
              <a:ext cx="1100731" cy="832879"/>
            </a:xfrm>
            <a:prstGeom prst="rect">
              <a:avLst/>
            </a:prstGeom>
            <a:solidFill>
              <a:srgbClr val="002060">
                <a:alpha val="40000"/>
              </a:srgb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4" name="Rectangle 27">
              <a:extLst>
                <a:ext uri="{FF2B5EF4-FFF2-40B4-BE49-F238E27FC236}">
                  <a16:creationId xmlns:a16="http://schemas.microsoft.com/office/drawing/2014/main" id="{11C0D447-366C-4D4E-3B50-1C7F18ACFE9F}"/>
                </a:ext>
              </a:extLst>
            </p:cNvPr>
            <p:cNvSpPr/>
            <p:nvPr/>
          </p:nvSpPr>
          <p:spPr>
            <a:xfrm>
              <a:off x="8042271" y="6372198"/>
              <a:ext cx="882598" cy="202721"/>
            </a:xfrm>
            <a:prstGeom prst="rect">
              <a:avLst/>
            </a:prstGeom>
            <a:solidFill>
              <a:srgbClr val="FF40FF">
                <a:alpha val="40000"/>
              </a:srgbClr>
            </a:solidFill>
            <a:ln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6" name="Rectangle 29">
              <a:extLst>
                <a:ext uri="{FF2B5EF4-FFF2-40B4-BE49-F238E27FC236}">
                  <a16:creationId xmlns:a16="http://schemas.microsoft.com/office/drawing/2014/main" id="{9C5AFB8A-84CF-794F-EC12-9BE3A59998C9}"/>
                </a:ext>
              </a:extLst>
            </p:cNvPr>
            <p:cNvSpPr/>
            <p:nvPr/>
          </p:nvSpPr>
          <p:spPr>
            <a:xfrm>
              <a:off x="8211668" y="2402587"/>
              <a:ext cx="360776" cy="253746"/>
            </a:xfrm>
            <a:prstGeom prst="rect">
              <a:avLst/>
            </a:prstGeom>
            <a:solidFill>
              <a:srgbClr val="00FDFF">
                <a:alpha val="40000"/>
              </a:srgbClr>
            </a:solidFill>
            <a:ln>
              <a:solidFill>
                <a:srgbClr val="00F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cxnSp>
        <p:nvCxnSpPr>
          <p:cNvPr id="27" name="Straight Arrow Connector 10">
            <a:extLst>
              <a:ext uri="{FF2B5EF4-FFF2-40B4-BE49-F238E27FC236}">
                <a16:creationId xmlns:a16="http://schemas.microsoft.com/office/drawing/2014/main" id="{0B3C1C3F-39B9-B41E-66A1-37B1D1DEDBC5}"/>
              </a:ext>
            </a:extLst>
          </p:cNvPr>
          <p:cNvCxnSpPr>
            <a:cxnSpLocks/>
          </p:cNvCxnSpPr>
          <p:nvPr/>
        </p:nvCxnSpPr>
        <p:spPr>
          <a:xfrm>
            <a:off x="5169023" y="3570343"/>
            <a:ext cx="1140337" cy="0"/>
          </a:xfrm>
          <a:prstGeom prst="straightConnector1">
            <a:avLst/>
          </a:prstGeom>
          <a:ln w="50800">
            <a:solidFill>
              <a:srgbClr val="6978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329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7">
            <a:extLst>
              <a:ext uri="{FF2B5EF4-FFF2-40B4-BE49-F238E27FC236}">
                <a16:creationId xmlns:a16="http://schemas.microsoft.com/office/drawing/2014/main" id="{808B9F32-AD7D-9782-8682-8BFFE9756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335E35A-4700-46E0-FB82-5DA1B6637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671FC514-D557-671D-8D39-CC7A4D5C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34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  <a:alpha val="73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תמונה 2">
            <a:extLst>
              <a:ext uri="{FF2B5EF4-FFF2-40B4-BE49-F238E27FC236}">
                <a16:creationId xmlns:a16="http://schemas.microsoft.com/office/drawing/2014/main" id="{53DEC25F-BCDA-1A7D-FB39-D3DA233BA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060" y="226581"/>
            <a:ext cx="7145880" cy="649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99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7">
            <a:extLst>
              <a:ext uri="{FF2B5EF4-FFF2-40B4-BE49-F238E27FC236}">
                <a16:creationId xmlns:a16="http://schemas.microsoft.com/office/drawing/2014/main" id="{808B9F32-AD7D-9782-8682-8BFFE9756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335E35A-4700-46E0-FB82-5DA1B6637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671FC514-D557-671D-8D39-CC7A4D5C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34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  <a:alpha val="73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8AFBD247-4B20-A0CB-7C7F-5E1917E1E9DB}"/>
              </a:ext>
            </a:extLst>
          </p:cNvPr>
          <p:cNvSpPr txBox="1">
            <a:spLocks/>
          </p:cNvSpPr>
          <p:nvPr/>
        </p:nvSpPr>
        <p:spPr>
          <a:xfrm>
            <a:off x="629783" y="390618"/>
            <a:ext cx="10325262" cy="1271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2F2D3F"/>
                </a:solidFill>
                <a:latin typeface="Calibri" panose="020F0502020204030204" pitchFamily="34" charset="0"/>
              </a:rPr>
              <a:t>Function Inlining with Code Reordering</a:t>
            </a:r>
            <a:endParaRPr lang="en-IL" sz="4800" dirty="0">
              <a:solidFill>
                <a:srgbClr val="2F2D3F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1BA2066-B7D5-0EF3-D60B-422E0DED9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83" y="1973132"/>
            <a:ext cx="10233290" cy="21476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L" sz="2400" dirty="0"/>
              <a:t>Fast forward caller BBLs and add to graph</a:t>
            </a:r>
          </a:p>
          <a:p>
            <a:r>
              <a:rPr lang="en-IL" sz="2400" dirty="0"/>
              <a:t>Fast forward inline function BBLs and add to graph in appropriate index</a:t>
            </a:r>
          </a:p>
          <a:p>
            <a:r>
              <a:rPr lang="en-IL" sz="2400" dirty="0"/>
              <a:t>Update BBL, F</a:t>
            </a:r>
            <a:r>
              <a:rPr lang="en-US" sz="2400" dirty="0"/>
              <a:t>all Through</a:t>
            </a:r>
            <a:r>
              <a:rPr lang="en-IL" sz="2400" dirty="0"/>
              <a:t> and </a:t>
            </a:r>
            <a:r>
              <a:rPr lang="en-US" sz="2400" dirty="0"/>
              <a:t>Jump</a:t>
            </a:r>
            <a:r>
              <a:rPr lang="en-IL" sz="2400" dirty="0"/>
              <a:t> ids</a:t>
            </a:r>
          </a:p>
          <a:p>
            <a:r>
              <a:rPr lang="en-IL" sz="2400" dirty="0"/>
              <a:t>Perform code reordering and add to instr_map</a:t>
            </a:r>
          </a:p>
        </p:txBody>
      </p:sp>
    </p:spTree>
    <p:extLst>
      <p:ext uri="{BB962C8B-B14F-4D97-AF65-F5344CB8AC3E}">
        <p14:creationId xmlns:p14="http://schemas.microsoft.com/office/powerpoint/2010/main" val="228162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48DB6-6DFD-214F-9232-5986A2B8D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Agenda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A0FC9-EAF5-DC49-843E-D62989D9A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Profiling</a:t>
            </a:r>
          </a:p>
          <a:p>
            <a:r>
              <a:rPr lang="en-IL" dirty="0"/>
              <a:t>Inlining</a:t>
            </a:r>
          </a:p>
          <a:p>
            <a:r>
              <a:rPr lang="en-IL" dirty="0"/>
              <a:t>Code reorder</a:t>
            </a:r>
          </a:p>
          <a:p>
            <a:r>
              <a:rPr lang="en-IL" dirty="0"/>
              <a:t>Debbuging</a:t>
            </a:r>
          </a:p>
          <a:p>
            <a:r>
              <a:rPr lang="en-IL" dirty="0"/>
              <a:t>Performance </a:t>
            </a:r>
          </a:p>
          <a:p>
            <a:r>
              <a:rPr lang="en-IL" dirty="0"/>
              <a:t>Potential growth </a:t>
            </a:r>
          </a:p>
          <a:p>
            <a:r>
              <a:rPr lang="en-IL" dirty="0"/>
              <a:t>Conclu</a:t>
            </a:r>
            <a:r>
              <a:rPr lang="en-US" dirty="0"/>
              <a:t>s</a:t>
            </a:r>
            <a:r>
              <a:rPr lang="en-IL" dirty="0"/>
              <a:t>ions </a:t>
            </a:r>
          </a:p>
        </p:txBody>
      </p:sp>
    </p:spTree>
    <p:extLst>
      <p:ext uri="{BB962C8B-B14F-4D97-AF65-F5344CB8AC3E}">
        <p14:creationId xmlns:p14="http://schemas.microsoft.com/office/powerpoint/2010/main" val="315941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1BA1D-5F6C-AE4C-9538-A5F36F206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838" y="2495850"/>
            <a:ext cx="10515600" cy="1325563"/>
          </a:xfrm>
        </p:spPr>
        <p:txBody>
          <a:bodyPr/>
          <a:lstStyle/>
          <a:p>
            <a: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 err="1"/>
              <a:t>Debbuging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398475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82A09-1ED5-B84B-81E7-EAC526384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081"/>
            <a:ext cx="10515600" cy="1325563"/>
          </a:xfrm>
        </p:spPr>
        <p:txBody>
          <a:bodyPr/>
          <a:lstStyle/>
          <a:p>
            <a:r>
              <a:rPr lang="en-IL" dirty="0"/>
              <a:t>Verbose prints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2AB856B-CD11-B04D-86C7-FA1D41686F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7" r="2025"/>
          <a:stretch/>
        </p:blipFill>
        <p:spPr>
          <a:xfrm>
            <a:off x="835211" y="1617784"/>
            <a:ext cx="2455607" cy="4769583"/>
          </a:xfrm>
          <a:prstGeom prst="rect">
            <a:avLst/>
          </a:prstGeom>
        </p:spPr>
      </p:pic>
      <p:pic>
        <p:nvPicPr>
          <p:cNvPr id="9" name="Picture 8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BA28DFC8-1859-094D-B0AC-B605975CB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2145" y="1075486"/>
            <a:ext cx="1174399" cy="5693433"/>
          </a:xfrm>
          <a:prstGeom prst="rect">
            <a:avLst/>
          </a:prstGeom>
        </p:spPr>
      </p:pic>
      <p:pic>
        <p:nvPicPr>
          <p:cNvPr id="11" name="Picture 10" descr="A screenshot of a list of numbers&#10;&#10;Description automatically generated">
            <a:extLst>
              <a:ext uri="{FF2B5EF4-FFF2-40B4-BE49-F238E27FC236}">
                <a16:creationId xmlns:a16="http://schemas.microsoft.com/office/drawing/2014/main" id="{39DC4014-22B6-6B4E-AA27-80CEA1B86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3308" y="1075486"/>
            <a:ext cx="2388953" cy="5693434"/>
          </a:xfrm>
          <a:prstGeom prst="rect">
            <a:avLst/>
          </a:prstGeom>
        </p:spPr>
      </p:pic>
      <p:pic>
        <p:nvPicPr>
          <p:cNvPr id="13" name="Picture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4AC62A8-85CD-5E49-9B68-C54897A215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5755" y="833945"/>
            <a:ext cx="2336427" cy="593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220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0D9A5-111F-F545-93A2-7EFC89B56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Diff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57798-1D97-0849-A741-68436E63B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45" y="2569953"/>
            <a:ext cx="9551191" cy="115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92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CDE15-D6C5-0C4E-A6E0-559986BBF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IL" dirty="0"/>
              <a:t>asm2cfg</a:t>
            </a: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27AE1B2-60D7-A04C-BCD4-7A404A2B2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97" y="1569918"/>
            <a:ext cx="2503011" cy="51673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16B47F-4B91-514F-92FA-78E8EA176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116" y="1782335"/>
            <a:ext cx="5613276" cy="535853"/>
          </a:xfrm>
          <a:prstGeom prst="rect">
            <a:avLst/>
          </a:prstGeom>
        </p:spPr>
      </p:pic>
      <p:pic>
        <p:nvPicPr>
          <p:cNvPr id="13" name="Picture 12" descr="A diagram of a diagram&#10;&#10;Description automatically generated">
            <a:extLst>
              <a:ext uri="{FF2B5EF4-FFF2-40B4-BE49-F238E27FC236}">
                <a16:creationId xmlns:a16="http://schemas.microsoft.com/office/drawing/2014/main" id="{67BAB501-0D17-C341-B996-C1F777780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8260" y="914398"/>
            <a:ext cx="1102656" cy="577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76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7">
            <a:extLst>
              <a:ext uri="{FF2B5EF4-FFF2-40B4-BE49-F238E27FC236}">
                <a16:creationId xmlns:a16="http://schemas.microsoft.com/office/drawing/2014/main" id="{808B9F32-AD7D-9782-8682-8BFFE9756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335E35A-4700-46E0-FB82-5DA1B6637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671FC514-D557-671D-8D39-CC7A4D5C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34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  <a:alpha val="73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38852D88-7BA3-49DD-E8BE-14F80330D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020" y="471279"/>
            <a:ext cx="1074033" cy="5915442"/>
          </a:xfrm>
          <a:prstGeom prst="rect">
            <a:avLst/>
          </a:prstGeom>
        </p:spPr>
      </p:pic>
      <p:pic>
        <p:nvPicPr>
          <p:cNvPr id="6" name="Picture 6" descr="A diagram of a flowchart&#10;&#10;Description automatically generated">
            <a:extLst>
              <a:ext uri="{FF2B5EF4-FFF2-40B4-BE49-F238E27FC236}">
                <a16:creationId xmlns:a16="http://schemas.microsoft.com/office/drawing/2014/main" id="{1B8C8751-D1B2-918C-96F4-35B4EAE57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9" y="64697"/>
            <a:ext cx="2888909" cy="612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73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C8933-976A-2C43-A35B-E52E92648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1546"/>
            <a:ext cx="10515600" cy="1325563"/>
          </a:xfrm>
        </p:spPr>
        <p:txBody>
          <a:bodyPr/>
          <a:lstStyle/>
          <a:p>
            <a: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Performance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873878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7">
            <a:extLst>
              <a:ext uri="{FF2B5EF4-FFF2-40B4-BE49-F238E27FC236}">
                <a16:creationId xmlns:a16="http://schemas.microsoft.com/office/drawing/2014/main" id="{808B9F32-AD7D-9782-8682-8BFFE9756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335E35A-4700-46E0-FB82-5DA1B6637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671FC514-D557-671D-8D39-CC7A4D5C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34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  <a:alpha val="73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8AFBD247-4B20-A0CB-7C7F-5E1917E1E9DB}"/>
              </a:ext>
            </a:extLst>
          </p:cNvPr>
          <p:cNvSpPr txBox="1">
            <a:spLocks/>
          </p:cNvSpPr>
          <p:nvPr/>
        </p:nvSpPr>
        <p:spPr>
          <a:xfrm>
            <a:off x="629783" y="390618"/>
            <a:ext cx="10325262" cy="1271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2F2D3F"/>
                </a:solidFill>
                <a:latin typeface="Calibri" panose="020F0502020204030204" pitchFamily="34" charset="0"/>
              </a:rPr>
              <a:t>bzip2: Performance Metrics</a:t>
            </a:r>
            <a:endParaRPr lang="en-IL" sz="4800" dirty="0">
              <a:solidFill>
                <a:srgbClr val="2F2D3F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Content Placeholder 7" descr="A screen shot of a computer&#10;&#10;Description automatically generated">
            <a:extLst>
              <a:ext uri="{FF2B5EF4-FFF2-40B4-BE49-F238E27FC236}">
                <a16:creationId xmlns:a16="http://schemas.microsoft.com/office/drawing/2014/main" id="{BBF9D673-14A9-520C-7484-AF2193ADD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274" y="4123426"/>
            <a:ext cx="10102925" cy="2064761"/>
          </a:xfrm>
          <a:prstGeom prst="rect">
            <a:avLst/>
          </a:prstGeom>
        </p:spPr>
      </p:pic>
      <p:pic>
        <p:nvPicPr>
          <p:cNvPr id="3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C82FB2B4-2615-9DDD-5656-7F7CC8956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274" y="1636263"/>
            <a:ext cx="10109452" cy="21798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2482F1-9D94-6D4C-B8F4-CDDD7454A875}"/>
              </a:ext>
            </a:extLst>
          </p:cNvPr>
          <p:cNvSpPr txBox="1"/>
          <p:nvPr/>
        </p:nvSpPr>
        <p:spPr>
          <a:xfrm>
            <a:off x="10236640" y="3448131"/>
            <a:ext cx="909146" cy="365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Original</a:t>
            </a:r>
            <a:endParaRPr lang="en-IL" dirty="0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A64546-64A1-EC44-BEED-7DA7C585AAEE}"/>
              </a:ext>
            </a:extLst>
          </p:cNvPr>
          <p:cNvSpPr txBox="1"/>
          <p:nvPr/>
        </p:nvSpPr>
        <p:spPr>
          <a:xfrm>
            <a:off x="9931768" y="5818855"/>
            <a:ext cx="1280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Optimized</a:t>
            </a:r>
            <a:endParaRPr lang="en-IL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290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7">
            <a:extLst>
              <a:ext uri="{FF2B5EF4-FFF2-40B4-BE49-F238E27FC236}">
                <a16:creationId xmlns:a16="http://schemas.microsoft.com/office/drawing/2014/main" id="{808B9F32-AD7D-9782-8682-8BFFE9756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335E35A-4700-46E0-FB82-5DA1B6637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671FC514-D557-671D-8D39-CC7A4D5C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34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  <a:alpha val="73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8AFBD247-4B20-A0CB-7C7F-5E1917E1E9DB}"/>
              </a:ext>
            </a:extLst>
          </p:cNvPr>
          <p:cNvSpPr txBox="1">
            <a:spLocks/>
          </p:cNvSpPr>
          <p:nvPr/>
        </p:nvSpPr>
        <p:spPr>
          <a:xfrm>
            <a:off x="629783" y="390618"/>
            <a:ext cx="10325262" cy="1271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2F2D3F"/>
                </a:solidFill>
                <a:latin typeface="Calibri" panose="020F0502020204030204" pitchFamily="34" charset="0"/>
              </a:rPr>
              <a:t>mcf: Performance Metrics</a:t>
            </a:r>
            <a:endParaRPr lang="en-IL" sz="4800" dirty="0">
              <a:solidFill>
                <a:srgbClr val="2F2D3F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FC60A15-438B-2386-CF0B-B7551BA760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6182" y="1636055"/>
            <a:ext cx="9559636" cy="2215809"/>
          </a:xfr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DE2CE60-2B52-29BB-CD1C-53884C904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209" y="3982864"/>
            <a:ext cx="9571487" cy="2215809"/>
          </a:xfrm>
          <a:prstGeom prst="rect">
            <a:avLst/>
          </a:prstGeom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2EE6AC11-4D9D-6AC0-7AFD-691B364B0DDF}"/>
              </a:ext>
            </a:extLst>
          </p:cNvPr>
          <p:cNvSpPr/>
          <p:nvPr/>
        </p:nvSpPr>
        <p:spPr>
          <a:xfrm>
            <a:off x="2078336" y="2638424"/>
            <a:ext cx="4810736" cy="169926"/>
          </a:xfrm>
          <a:prstGeom prst="rect">
            <a:avLst/>
          </a:prstGeom>
          <a:noFill/>
          <a:ln>
            <a:solidFill>
              <a:srgbClr val="EC8149"/>
            </a:solidFill>
            <a:prstDash val="dash"/>
          </a:ln>
          <a:effectLst>
            <a:glow rad="38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AB37FCFD-32F8-674E-25C6-A397A9CE1666}"/>
              </a:ext>
            </a:extLst>
          </p:cNvPr>
          <p:cNvSpPr txBox="1"/>
          <p:nvPr/>
        </p:nvSpPr>
        <p:spPr>
          <a:xfrm>
            <a:off x="6865760" y="4860773"/>
            <a:ext cx="1920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Reduction of </a:t>
            </a:r>
            <a:r>
              <a:rPr lang="en-IL" dirty="0">
                <a:solidFill>
                  <a:srgbClr val="92D050"/>
                </a:solidFill>
              </a:rPr>
              <a:t>31</a:t>
            </a:r>
            <a:r>
              <a:rPr lang="en-US" dirty="0">
                <a:solidFill>
                  <a:srgbClr val="92D050"/>
                </a:solidFill>
              </a:rPr>
              <a:t>%</a:t>
            </a:r>
            <a:endParaRPr lang="en-IL" dirty="0">
              <a:solidFill>
                <a:srgbClr val="92D050"/>
              </a:solidFill>
            </a:endParaRP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1D31F65F-9F37-E8A5-D0B3-EB208CBFF346}"/>
              </a:ext>
            </a:extLst>
          </p:cNvPr>
          <p:cNvSpPr/>
          <p:nvPr/>
        </p:nvSpPr>
        <p:spPr>
          <a:xfrm>
            <a:off x="2078336" y="4976867"/>
            <a:ext cx="4810736" cy="169926"/>
          </a:xfrm>
          <a:prstGeom prst="rect">
            <a:avLst/>
          </a:prstGeom>
          <a:noFill/>
          <a:ln>
            <a:solidFill>
              <a:srgbClr val="EC8149"/>
            </a:solidFill>
            <a:prstDash val="dash"/>
          </a:ln>
          <a:effectLst>
            <a:glow rad="38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4C43CD-622E-9C4B-B182-4C5E11DB603F}"/>
              </a:ext>
            </a:extLst>
          </p:cNvPr>
          <p:cNvSpPr txBox="1"/>
          <p:nvPr/>
        </p:nvSpPr>
        <p:spPr>
          <a:xfrm>
            <a:off x="9966672" y="3498931"/>
            <a:ext cx="909146" cy="365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Original</a:t>
            </a:r>
            <a:endParaRPr lang="en-IL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F67BC9-F2C9-C941-B86A-EA511A89A576}"/>
              </a:ext>
            </a:extLst>
          </p:cNvPr>
          <p:cNvSpPr txBox="1"/>
          <p:nvPr/>
        </p:nvSpPr>
        <p:spPr>
          <a:xfrm>
            <a:off x="9696959" y="5792797"/>
            <a:ext cx="1209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Optimized</a:t>
            </a:r>
            <a:endParaRPr lang="en-IL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1272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7">
            <a:extLst>
              <a:ext uri="{FF2B5EF4-FFF2-40B4-BE49-F238E27FC236}">
                <a16:creationId xmlns:a16="http://schemas.microsoft.com/office/drawing/2014/main" id="{808B9F32-AD7D-9782-8682-8BFFE9756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335E35A-4700-46E0-FB82-5DA1B6637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671FC514-D557-671D-8D39-CC7A4D5C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34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  <a:alpha val="73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1C0841DA-B7D5-81D0-092A-7C38614E0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400" dirty="0">
                <a:solidFill>
                  <a:srgbClr val="2F2D3F"/>
                </a:solidFill>
                <a:latin typeface="Calibri" panose="020F0502020204030204" pitchFamily="34" charset="0"/>
              </a:rPr>
              <a:t>cc1: Performance Metrics</a:t>
            </a:r>
            <a:endParaRPr lang="en-IL" dirty="0"/>
          </a:p>
        </p:txBody>
      </p:sp>
      <p:pic>
        <p:nvPicPr>
          <p:cNvPr id="8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4B55995-9EED-5023-5CC1-09496C5494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1" r="10344" b="60013"/>
          <a:stretch/>
        </p:blipFill>
        <p:spPr>
          <a:xfrm>
            <a:off x="546538" y="4045888"/>
            <a:ext cx="11004331" cy="2446987"/>
          </a:xfrm>
          <a:prstGeom prst="rect">
            <a:avLst/>
          </a:prstGeom>
        </p:spPr>
      </p:pic>
      <p:pic>
        <p:nvPicPr>
          <p:cNvPr id="14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C975822-F745-9BCE-80C5-800F6F119E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61565" r="3448"/>
          <a:stretch/>
        </p:blipFill>
        <p:spPr>
          <a:xfrm>
            <a:off x="557048" y="1494398"/>
            <a:ext cx="11004331" cy="2341877"/>
          </a:xfrm>
          <a:prstGeom prst="rect">
            <a:avLst/>
          </a:prstGeom>
        </p:spPr>
      </p:pic>
      <p:sp>
        <p:nvSpPr>
          <p:cNvPr id="18" name="Rectangle 10">
            <a:extLst>
              <a:ext uri="{FF2B5EF4-FFF2-40B4-BE49-F238E27FC236}">
                <a16:creationId xmlns:a16="http://schemas.microsoft.com/office/drawing/2014/main" id="{66F4BA1F-A9CE-9B24-A310-C3D81E9F8F47}"/>
              </a:ext>
            </a:extLst>
          </p:cNvPr>
          <p:cNvSpPr/>
          <p:nvPr/>
        </p:nvSpPr>
        <p:spPr>
          <a:xfrm>
            <a:off x="1248477" y="2575034"/>
            <a:ext cx="4931606" cy="175265"/>
          </a:xfrm>
          <a:prstGeom prst="rect">
            <a:avLst/>
          </a:prstGeom>
          <a:noFill/>
          <a:ln>
            <a:solidFill>
              <a:srgbClr val="EC8149"/>
            </a:solidFill>
            <a:prstDash val="dash"/>
          </a:ln>
          <a:effectLst>
            <a:glow rad="38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5E42E066-7A9D-BEF3-6A2C-0F6BC773FEDC}"/>
              </a:ext>
            </a:extLst>
          </p:cNvPr>
          <p:cNvSpPr/>
          <p:nvPr/>
        </p:nvSpPr>
        <p:spPr>
          <a:xfrm>
            <a:off x="1295774" y="5150069"/>
            <a:ext cx="5294213" cy="182003"/>
          </a:xfrm>
          <a:prstGeom prst="rect">
            <a:avLst/>
          </a:prstGeom>
          <a:noFill/>
          <a:ln>
            <a:solidFill>
              <a:srgbClr val="EC8149"/>
            </a:solidFill>
            <a:prstDash val="dash"/>
          </a:ln>
          <a:effectLst>
            <a:glow rad="38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8EEC4F2D-573A-6F44-8927-E402B6A8DFCB}"/>
              </a:ext>
            </a:extLst>
          </p:cNvPr>
          <p:cNvSpPr txBox="1"/>
          <p:nvPr/>
        </p:nvSpPr>
        <p:spPr>
          <a:xfrm>
            <a:off x="6589987" y="5056404"/>
            <a:ext cx="18498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Reduction of </a:t>
            </a:r>
            <a:r>
              <a:rPr lang="en-IL" dirty="0">
                <a:solidFill>
                  <a:srgbClr val="92D050"/>
                </a:solidFill>
              </a:rPr>
              <a:t>30</a:t>
            </a:r>
            <a:r>
              <a:rPr lang="en-US" dirty="0">
                <a:solidFill>
                  <a:srgbClr val="92D050"/>
                </a:solidFill>
              </a:rPr>
              <a:t>%</a:t>
            </a:r>
            <a:endParaRPr lang="en-IL" dirty="0">
              <a:solidFill>
                <a:srgbClr val="92D050"/>
              </a:solidFill>
            </a:endParaRPr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D3D95713-31B3-0CBC-95DF-3D4BC4400CF5}"/>
              </a:ext>
            </a:extLst>
          </p:cNvPr>
          <p:cNvSpPr/>
          <p:nvPr/>
        </p:nvSpPr>
        <p:spPr>
          <a:xfrm>
            <a:off x="1117099" y="2853558"/>
            <a:ext cx="4611039" cy="175265"/>
          </a:xfrm>
          <a:prstGeom prst="rect">
            <a:avLst/>
          </a:prstGeom>
          <a:noFill/>
          <a:ln>
            <a:solidFill>
              <a:srgbClr val="FFFF00"/>
            </a:solidFill>
            <a:prstDash val="dash"/>
          </a:ln>
          <a:effectLst>
            <a:glow rad="38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19DF2AE5-86EC-0C24-6004-AE51234AE6DC}"/>
              </a:ext>
            </a:extLst>
          </p:cNvPr>
          <p:cNvSpPr/>
          <p:nvPr/>
        </p:nvSpPr>
        <p:spPr>
          <a:xfrm>
            <a:off x="1164399" y="5454860"/>
            <a:ext cx="4931601" cy="182003"/>
          </a:xfrm>
          <a:prstGeom prst="rect">
            <a:avLst/>
          </a:prstGeom>
          <a:noFill/>
          <a:ln>
            <a:solidFill>
              <a:srgbClr val="FFFF00"/>
            </a:solidFill>
            <a:prstDash val="dash"/>
          </a:ln>
          <a:effectLst>
            <a:glow rad="38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23" name="TextBox 19">
            <a:extLst>
              <a:ext uri="{FF2B5EF4-FFF2-40B4-BE49-F238E27FC236}">
                <a16:creationId xmlns:a16="http://schemas.microsoft.com/office/drawing/2014/main" id="{FE0DA044-F774-52EA-B692-170101D83A8C}"/>
              </a:ext>
            </a:extLst>
          </p:cNvPr>
          <p:cNvSpPr txBox="1"/>
          <p:nvPr/>
        </p:nvSpPr>
        <p:spPr>
          <a:xfrm>
            <a:off x="5964623" y="5361669"/>
            <a:ext cx="1923393" cy="3778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Reduction of </a:t>
            </a:r>
            <a:r>
              <a:rPr lang="en-IL" dirty="0">
                <a:solidFill>
                  <a:srgbClr val="92D050"/>
                </a:solidFill>
              </a:rPr>
              <a:t>1</a:t>
            </a:r>
            <a:r>
              <a:rPr lang="en-US" dirty="0">
                <a:solidFill>
                  <a:srgbClr val="92D050"/>
                </a:solidFill>
              </a:rPr>
              <a:t>%</a:t>
            </a:r>
            <a:endParaRPr lang="en-IL" dirty="0">
              <a:solidFill>
                <a:srgbClr val="92D050"/>
              </a:solidFill>
            </a:endParaRPr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5C497A54-4786-5543-B9B0-6F35FA83BE89}"/>
              </a:ext>
            </a:extLst>
          </p:cNvPr>
          <p:cNvSpPr txBox="1"/>
          <p:nvPr/>
        </p:nvSpPr>
        <p:spPr>
          <a:xfrm>
            <a:off x="10660117" y="3470492"/>
            <a:ext cx="909146" cy="365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Original</a:t>
            </a:r>
            <a:endParaRPr lang="en-IL" dirty="0">
              <a:solidFill>
                <a:srgbClr val="FFFF00"/>
              </a:solidFill>
            </a:endParaRP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E90D2CA5-2CCD-2E1A-DBD6-AF5AD2E2C02A}"/>
              </a:ext>
            </a:extLst>
          </p:cNvPr>
          <p:cNvSpPr txBox="1"/>
          <p:nvPr/>
        </p:nvSpPr>
        <p:spPr>
          <a:xfrm>
            <a:off x="10404392" y="6100508"/>
            <a:ext cx="1171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Optimized</a:t>
            </a:r>
            <a:endParaRPr lang="en-IL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608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7">
            <a:extLst>
              <a:ext uri="{FF2B5EF4-FFF2-40B4-BE49-F238E27FC236}">
                <a16:creationId xmlns:a16="http://schemas.microsoft.com/office/drawing/2014/main" id="{808B9F32-AD7D-9782-8682-8BFFE9756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335E35A-4700-46E0-FB82-5DA1B6637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671FC514-D557-671D-8D39-CC7A4D5C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34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  <a:alpha val="73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8AFBD247-4B20-A0CB-7C7F-5E1917E1E9DB}"/>
              </a:ext>
            </a:extLst>
          </p:cNvPr>
          <p:cNvSpPr txBox="1">
            <a:spLocks/>
          </p:cNvSpPr>
          <p:nvPr/>
        </p:nvSpPr>
        <p:spPr>
          <a:xfrm>
            <a:off x="629783" y="390618"/>
            <a:ext cx="10325262" cy="1271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2F2D3F"/>
                </a:solidFill>
                <a:latin typeface="Calibri" panose="020F0502020204030204" pitchFamily="34" charset="0"/>
              </a:rPr>
              <a:t>Potential Improvements</a:t>
            </a:r>
            <a:endParaRPr lang="en-IL" sz="4800" dirty="0">
              <a:solidFill>
                <a:srgbClr val="2F2D3F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1BA2066-B7D5-0EF3-D60B-422E0DED9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83" y="1662414"/>
            <a:ext cx="10233290" cy="21476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/>
              <a:t>Improve code r</a:t>
            </a:r>
            <a:r>
              <a:rPr lang="en-IL" sz="2400" dirty="0"/>
              <a:t>eorder algorithm – sorting from </a:t>
            </a:r>
            <a:r>
              <a:rPr lang="en-US" sz="2400" dirty="0"/>
              <a:t>hottest </a:t>
            </a:r>
            <a:r>
              <a:rPr lang="en-IL" sz="2400" dirty="0"/>
              <a:t>to co</a:t>
            </a:r>
            <a:r>
              <a:rPr lang="en-US" sz="2400" dirty="0" err="1"/>
              <a:t>olest</a:t>
            </a:r>
            <a:r>
              <a:rPr lang="en-IL" sz="2400" dirty="0"/>
              <a:t> bbls</a:t>
            </a:r>
          </a:p>
          <a:p>
            <a:r>
              <a:rPr lang="en-US" sz="2400" dirty="0"/>
              <a:t>I</a:t>
            </a:r>
            <a:r>
              <a:rPr lang="en-IL" sz="2400" dirty="0"/>
              <a:t>nline function for most dominant caller</a:t>
            </a:r>
          </a:p>
          <a:p>
            <a:pPr marL="0" indent="0">
              <a:buNone/>
            </a:pPr>
            <a:endParaRPr lang="en-IL" sz="2400" dirty="0"/>
          </a:p>
          <a:p>
            <a:endParaRPr lang="en-IL" sz="2400" dirty="0"/>
          </a:p>
        </p:txBody>
      </p:sp>
    </p:spTree>
    <p:extLst>
      <p:ext uri="{BB962C8B-B14F-4D97-AF65-F5344CB8AC3E}">
        <p14:creationId xmlns:p14="http://schemas.microsoft.com/office/powerpoint/2010/main" val="964183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3BD6E-3BE8-B340-B0EE-3E2E8B822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83" y="1541420"/>
            <a:ext cx="10233290" cy="3263901"/>
          </a:xfrm>
        </p:spPr>
        <p:txBody>
          <a:bodyPr anchor="ctr">
            <a:normAutofit/>
          </a:bodyPr>
          <a:lstStyle/>
          <a:p>
            <a:r>
              <a:rPr lang="en-IL" sz="2400" dirty="0"/>
              <a:t>Develop an optimization tool that enhances the performance of given binary code, by employing function inlining and code reordering techniques. </a:t>
            </a:r>
          </a:p>
          <a:p>
            <a:endParaRPr lang="en-US" sz="2400" dirty="0"/>
          </a:p>
          <a:p>
            <a:r>
              <a:rPr lang="en-IL" sz="2400" dirty="0"/>
              <a:t>These would aim to achieve faster execution times, and better cache and TLB utilization. </a:t>
            </a:r>
          </a:p>
        </p:txBody>
      </p:sp>
      <p:grpSp>
        <p:nvGrpSpPr>
          <p:cNvPr id="15" name="Group 7">
            <a:extLst>
              <a:ext uri="{FF2B5EF4-FFF2-40B4-BE49-F238E27FC236}">
                <a16:creationId xmlns:a16="http://schemas.microsoft.com/office/drawing/2014/main" id="{808B9F32-AD7D-9782-8682-8BFFE9756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335E35A-4700-46E0-FB82-5DA1B6637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671FC514-D557-671D-8D39-CC7A4D5C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34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  <a:alpha val="73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7D2FC409-B1C5-88B2-7A84-856315401C9B}"/>
              </a:ext>
            </a:extLst>
          </p:cNvPr>
          <p:cNvSpPr txBox="1">
            <a:spLocks/>
          </p:cNvSpPr>
          <p:nvPr/>
        </p:nvSpPr>
        <p:spPr>
          <a:xfrm>
            <a:off x="629783" y="390618"/>
            <a:ext cx="5646730" cy="1271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2F2D3F"/>
                </a:solidFill>
                <a:latin typeface="+mn-lt"/>
              </a:rPr>
              <a:t>Our Goal</a:t>
            </a:r>
            <a:endParaRPr lang="en-IL" sz="4800" dirty="0">
              <a:solidFill>
                <a:srgbClr val="2F2D3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2156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7">
            <a:extLst>
              <a:ext uri="{FF2B5EF4-FFF2-40B4-BE49-F238E27FC236}">
                <a16:creationId xmlns:a16="http://schemas.microsoft.com/office/drawing/2014/main" id="{808B9F32-AD7D-9782-8682-8BFFE9756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335E35A-4700-46E0-FB82-5DA1B6637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671FC514-D557-671D-8D39-CC7A4D5C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34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  <a:alpha val="73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8AFBD247-4B20-A0CB-7C7F-5E1917E1E9DB}"/>
              </a:ext>
            </a:extLst>
          </p:cNvPr>
          <p:cNvSpPr txBox="1">
            <a:spLocks/>
          </p:cNvSpPr>
          <p:nvPr/>
        </p:nvSpPr>
        <p:spPr>
          <a:xfrm>
            <a:off x="629783" y="390618"/>
            <a:ext cx="10325262" cy="1271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2F2D3F"/>
                </a:solidFill>
                <a:latin typeface="Calibri" panose="020F0502020204030204" pitchFamily="34" charset="0"/>
              </a:rPr>
              <a:t>Key Takeaways</a:t>
            </a:r>
            <a:endParaRPr lang="en-IL" sz="4800" dirty="0">
              <a:solidFill>
                <a:srgbClr val="2F2D3F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1BA2066-B7D5-0EF3-D60B-422E0DED9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83" y="1520372"/>
            <a:ext cx="10233290" cy="48182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/>
              <a:t>Understanding the API </a:t>
            </a:r>
            <a:r>
              <a:rPr lang="en-US" sz="2400" dirty="0" err="1"/>
              <a:t>pintool</a:t>
            </a:r>
            <a:r>
              <a:rPr lang="en-US" sz="2400" dirty="0"/>
              <a:t> and effective project planning are crucial</a:t>
            </a:r>
          </a:p>
          <a:p>
            <a:r>
              <a:rPr lang="en-US" sz="2400" dirty="0"/>
              <a:t>In-depth analysis of binary code behavior is essential before optimization to ensure efficacy. </a:t>
            </a:r>
          </a:p>
          <a:p>
            <a:r>
              <a:rPr lang="en-US" sz="2400" dirty="0"/>
              <a:t>Optimization has trade-offs, such as increased performance at the risk of code bloat, requiring a balanced approach tailored to the specific application.</a:t>
            </a:r>
          </a:p>
          <a:p>
            <a:r>
              <a:rPr lang="en-US" sz="2400" dirty="0"/>
              <a:t>Binary optimization requires continuous testing and refinement to achieve the best results for different scenarios.</a:t>
            </a:r>
          </a:p>
          <a:p>
            <a:r>
              <a:rPr lang="en-US" sz="2400" dirty="0"/>
              <a:t>Challenges faced, like maintaining code semantics, offered valuable insights and led to innovative solutions.</a:t>
            </a:r>
            <a:endParaRPr lang="en-IL" sz="2400" dirty="0"/>
          </a:p>
        </p:txBody>
      </p:sp>
    </p:spTree>
    <p:extLst>
      <p:ext uri="{BB962C8B-B14F-4D97-AF65-F5344CB8AC3E}">
        <p14:creationId xmlns:p14="http://schemas.microsoft.com/office/powerpoint/2010/main" val="37231565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7">
            <a:extLst>
              <a:ext uri="{FF2B5EF4-FFF2-40B4-BE49-F238E27FC236}">
                <a16:creationId xmlns:a16="http://schemas.microsoft.com/office/drawing/2014/main" id="{808B9F32-AD7D-9782-8682-8BFFE9756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335E35A-4700-46E0-FB82-5DA1B6637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671FC514-D557-671D-8D39-CC7A4D5C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34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  <a:alpha val="73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8AFBD247-4B20-A0CB-7C7F-5E1917E1E9DB}"/>
              </a:ext>
            </a:extLst>
          </p:cNvPr>
          <p:cNvSpPr txBox="1">
            <a:spLocks/>
          </p:cNvSpPr>
          <p:nvPr/>
        </p:nvSpPr>
        <p:spPr>
          <a:xfrm>
            <a:off x="629783" y="390618"/>
            <a:ext cx="10325262" cy="1271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2F2D3F"/>
                </a:solidFill>
                <a:latin typeface="Calibri" panose="020F0502020204030204" pitchFamily="34" charset="0"/>
              </a:rPr>
              <a:t>References</a:t>
            </a:r>
            <a:endParaRPr lang="en-IL" sz="4800" dirty="0">
              <a:solidFill>
                <a:srgbClr val="2F2D3F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1BA2066-B7D5-0EF3-D60B-422E0DED9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83" y="2186198"/>
            <a:ext cx="10233290" cy="21476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Clr>
                <a:schemeClr val="tx1">
                  <a:lumMod val="85000"/>
                  <a:lumOff val="15000"/>
                </a:schemeClr>
              </a:buClr>
            </a:pPr>
            <a:r>
              <a:rPr lang="en-US" sz="2400" dirty="0">
                <a:solidFill>
                  <a:srgbClr val="6978B7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Pin API Reference</a:t>
            </a:r>
            <a:endParaRPr lang="en-US" sz="2400" dirty="0">
              <a:solidFill>
                <a:srgbClr val="6978B7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Clr>
                <a:schemeClr val="tx1">
                  <a:lumMod val="85000"/>
                  <a:lumOff val="15000"/>
                </a:schemeClr>
              </a:buClr>
            </a:pPr>
            <a:r>
              <a:rPr lang="en-US" sz="2400" dirty="0">
                <a:solidFill>
                  <a:srgbClr val="6978B7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Improved Basic Block Reordering </a:t>
            </a:r>
            <a:endParaRPr lang="en-US" sz="2400" dirty="0">
              <a:solidFill>
                <a:srgbClr val="6978B7"/>
              </a:solidFill>
            </a:endParaRPr>
          </a:p>
          <a:p>
            <a:pPr>
              <a:buClr>
                <a:schemeClr val="tx1">
                  <a:lumMod val="85000"/>
                  <a:lumOff val="15000"/>
                </a:schemeClr>
              </a:buClr>
            </a:pPr>
            <a:r>
              <a:rPr lang="en-US" sz="2400" dirty="0">
                <a:solidFill>
                  <a:srgbClr val="6978B7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asm2cfg</a:t>
            </a:r>
            <a:r>
              <a:rPr lang="en-US" sz="2400" dirty="0">
                <a:solidFill>
                  <a:srgbClr val="6978B7"/>
                </a:solidFill>
              </a:rPr>
              <a:t> </a:t>
            </a:r>
          </a:p>
          <a:p>
            <a:pPr>
              <a:buClr>
                <a:schemeClr val="tx1">
                  <a:lumMod val="85000"/>
                  <a:lumOff val="15000"/>
                </a:schemeClr>
              </a:buClr>
            </a:pPr>
            <a:endParaRPr lang="en-IL" sz="2400" dirty="0">
              <a:solidFill>
                <a:srgbClr val="6978B7"/>
              </a:solidFill>
            </a:endParaRPr>
          </a:p>
          <a:p>
            <a:pPr>
              <a:buClr>
                <a:schemeClr val="tx1">
                  <a:lumMod val="85000"/>
                  <a:lumOff val="15000"/>
                </a:schemeClr>
              </a:buClr>
            </a:pPr>
            <a:endParaRPr lang="en-IL" sz="2400" dirty="0">
              <a:solidFill>
                <a:srgbClr val="6978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7616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7">
            <a:extLst>
              <a:ext uri="{FF2B5EF4-FFF2-40B4-BE49-F238E27FC236}">
                <a16:creationId xmlns:a16="http://schemas.microsoft.com/office/drawing/2014/main" id="{808B9F32-AD7D-9782-8682-8BFFE9756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335E35A-4700-46E0-FB82-5DA1B6637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671FC514-D557-671D-8D39-CC7A4D5C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34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  <a:alpha val="73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8AFBD247-4B20-A0CB-7C7F-5E1917E1E9DB}"/>
              </a:ext>
            </a:extLst>
          </p:cNvPr>
          <p:cNvSpPr txBox="1">
            <a:spLocks/>
          </p:cNvSpPr>
          <p:nvPr/>
        </p:nvSpPr>
        <p:spPr>
          <a:xfrm>
            <a:off x="629783" y="390618"/>
            <a:ext cx="10325262" cy="1271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2F2D3F"/>
                </a:solidFill>
                <a:latin typeface="Calibri" panose="020F0502020204030204" pitchFamily="34" charset="0"/>
              </a:rPr>
              <a:t>Q&amp;A</a:t>
            </a:r>
            <a:endParaRPr lang="en-IL" sz="4800" dirty="0">
              <a:solidFill>
                <a:srgbClr val="2F2D3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71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3BD6E-3BE8-B340-B0EE-3E2E8B822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661" y="2020817"/>
            <a:ext cx="10233290" cy="3263901"/>
          </a:xfrm>
        </p:spPr>
        <p:txBody>
          <a:bodyPr anchor="ctr">
            <a:normAutofit/>
          </a:bodyPr>
          <a:lstStyle/>
          <a:p>
            <a:r>
              <a:rPr lang="en-IL" dirty="0"/>
              <a:t>Profiling: </a:t>
            </a:r>
          </a:p>
          <a:p>
            <a:pPr marL="457200" lvl="1" indent="0">
              <a:buNone/>
            </a:pPr>
            <a:r>
              <a:rPr lang="en-IL" dirty="0"/>
              <a:t>Determining the best candidates for inlining and reordering.</a:t>
            </a:r>
          </a:p>
          <a:p>
            <a:endParaRPr lang="en-US" dirty="0"/>
          </a:p>
          <a:p>
            <a:r>
              <a:rPr lang="en-IL" dirty="0"/>
              <a:t>Maintaining Code Semantics: </a:t>
            </a:r>
          </a:p>
          <a:p>
            <a:pPr marL="457200" lvl="1" indent="0">
              <a:buNone/>
            </a:pPr>
            <a:r>
              <a:rPr lang="en-IL" dirty="0"/>
              <a:t>Ensuring that optimizations do not alter the intended functionality of the original code.</a:t>
            </a:r>
          </a:p>
          <a:p>
            <a:endParaRPr lang="en-IL" dirty="0"/>
          </a:p>
        </p:txBody>
      </p:sp>
      <p:grpSp>
        <p:nvGrpSpPr>
          <p:cNvPr id="15" name="Group 7">
            <a:extLst>
              <a:ext uri="{FF2B5EF4-FFF2-40B4-BE49-F238E27FC236}">
                <a16:creationId xmlns:a16="http://schemas.microsoft.com/office/drawing/2014/main" id="{808B9F32-AD7D-9782-8682-8BFFE9756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335E35A-4700-46E0-FB82-5DA1B6637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671FC514-D557-671D-8D39-CC7A4D5C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34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  <a:alpha val="73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8AFBD247-4B20-A0CB-7C7F-5E1917E1E9DB}"/>
              </a:ext>
            </a:extLst>
          </p:cNvPr>
          <p:cNvSpPr txBox="1">
            <a:spLocks/>
          </p:cNvSpPr>
          <p:nvPr/>
        </p:nvSpPr>
        <p:spPr>
          <a:xfrm>
            <a:off x="629783" y="390618"/>
            <a:ext cx="5646730" cy="1271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2F2D3F"/>
                </a:solidFill>
                <a:latin typeface="+mn-lt"/>
              </a:rPr>
              <a:t>Challenges</a:t>
            </a:r>
            <a:endParaRPr lang="en-IL" sz="4800" dirty="0">
              <a:solidFill>
                <a:srgbClr val="2F2D3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79959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7">
            <a:extLst>
              <a:ext uri="{FF2B5EF4-FFF2-40B4-BE49-F238E27FC236}">
                <a16:creationId xmlns:a16="http://schemas.microsoft.com/office/drawing/2014/main" id="{808B9F32-AD7D-9782-8682-8BFFE9756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335E35A-4700-46E0-FB82-5DA1B6637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671FC514-D557-671D-8D39-CC7A4D5C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34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  <a:alpha val="73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DDC4C66-467D-7E90-FA4E-921809A7B60E}"/>
              </a:ext>
            </a:extLst>
          </p:cNvPr>
          <p:cNvSpPr txBox="1">
            <a:spLocks/>
          </p:cNvSpPr>
          <p:nvPr/>
        </p:nvSpPr>
        <p:spPr>
          <a:xfrm>
            <a:off x="629783" y="390618"/>
            <a:ext cx="5646730" cy="1271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2F2D3F"/>
                </a:solidFill>
                <a:latin typeface="+mn-lt"/>
              </a:rPr>
              <a:t>Profiling Candidates</a:t>
            </a:r>
            <a:endParaRPr lang="en-IL" sz="4800" dirty="0">
              <a:solidFill>
                <a:srgbClr val="2F2D3F"/>
              </a:solidFill>
              <a:latin typeface="+mn-lt"/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3822BD8C-A926-3D7E-8214-98695161C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4" y="1660554"/>
            <a:ext cx="10076033" cy="472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19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3BD6E-3BE8-B340-B0EE-3E2E8B822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661" y="1730147"/>
            <a:ext cx="10233290" cy="4761723"/>
          </a:xfrm>
        </p:spPr>
        <p:txBody>
          <a:bodyPr anchor="ctr">
            <a:normAutofit fontScale="55000" lnSpcReduction="20000"/>
          </a:bodyPr>
          <a:lstStyle/>
          <a:p>
            <a:r>
              <a:rPr lang="en-US" dirty="0"/>
              <a:t>CALLEE: </a:t>
            </a:r>
            <a:r>
              <a:rPr lang="en-US" dirty="0" err="1"/>
              <a:t>rtn</a:t>
            </a:r>
            <a:r>
              <a:rPr lang="en-US" dirty="0"/>
              <a:t> address != CALLER: </a:t>
            </a:r>
            <a:r>
              <a:rPr lang="en-US" dirty="0" err="1"/>
              <a:t>rtn</a:t>
            </a:r>
            <a:r>
              <a:rPr lang="en-US" dirty="0"/>
              <a:t> address (to avoid recursion)</a:t>
            </a:r>
          </a:p>
          <a:p>
            <a:r>
              <a:rPr lang="en-US" dirty="0"/>
              <a:t>CALLEE: </a:t>
            </a:r>
            <a:r>
              <a:rPr lang="en-US" dirty="0" err="1"/>
              <a:t>rtn</a:t>
            </a:r>
            <a:r>
              <a:rPr lang="en-US" dirty="0"/>
              <a:t> name</a:t>
            </a:r>
          </a:p>
          <a:p>
            <a:r>
              <a:rPr lang="en-US" dirty="0"/>
              <a:t>CALLER: # callers to </a:t>
            </a:r>
            <a:r>
              <a:rPr lang="en-US" dirty="0" err="1"/>
              <a:t>rtn</a:t>
            </a:r>
            <a:r>
              <a:rPr lang="en-US" dirty="0"/>
              <a:t> == 1</a:t>
            </a:r>
          </a:p>
          <a:p>
            <a:r>
              <a:rPr lang="en-US" dirty="0"/>
              <a:t>CALLER: # callers' calls &gt;= </a:t>
            </a:r>
            <a:r>
              <a:rPr lang="en-US" dirty="0" err="1"/>
              <a:t>KnobCall</a:t>
            </a:r>
            <a:endParaRPr lang="en-US" dirty="0"/>
          </a:p>
          <a:p>
            <a:r>
              <a:rPr lang="en-US" dirty="0"/>
              <a:t>CALLEE: # return ins == 1</a:t>
            </a:r>
          </a:p>
          <a:p>
            <a:r>
              <a:rPr lang="en-US" dirty="0"/>
              <a:t>CALLEE: # direct jumps out == false</a:t>
            </a:r>
          </a:p>
          <a:p>
            <a:r>
              <a:rPr lang="en-US" dirty="0"/>
              <a:t>CALLEE: # indirect branches == false</a:t>
            </a:r>
          </a:p>
          <a:p>
            <a:r>
              <a:rPr lang="en-US" dirty="0"/>
              <a:t>CALLER: ins address</a:t>
            </a:r>
          </a:p>
          <a:p>
            <a:r>
              <a:rPr lang="en-US" dirty="0"/>
              <a:t>CALLEE: bad </a:t>
            </a:r>
            <a:r>
              <a:rPr lang="en-US" dirty="0" err="1"/>
              <a:t>rsp</a:t>
            </a:r>
            <a:r>
              <a:rPr lang="en-US" dirty="0"/>
              <a:t>/</a:t>
            </a:r>
            <a:r>
              <a:rPr lang="en-US" dirty="0" err="1"/>
              <a:t>rbp</a:t>
            </a:r>
            <a:r>
              <a:rPr lang="en-US" dirty="0"/>
              <a:t> offset == false </a:t>
            </a:r>
          </a:p>
          <a:p>
            <a:r>
              <a:rPr lang="en-US" dirty="0"/>
              <a:t>CALLEE: ret is last </a:t>
            </a:r>
            <a:r>
              <a:rPr lang="en-US" dirty="0" err="1"/>
              <a:t>inst</a:t>
            </a:r>
            <a:r>
              <a:rPr lang="en-US" dirty="0"/>
              <a:t> == true</a:t>
            </a:r>
          </a:p>
          <a:p>
            <a:r>
              <a:rPr lang="en-US" dirty="0"/>
              <a:t>CALLER: direct jump to callee == false</a:t>
            </a:r>
          </a:p>
          <a:p>
            <a:r>
              <a:rPr lang="en-US" dirty="0"/>
              <a:t>CALLEE: call to middle of </a:t>
            </a:r>
            <a:r>
              <a:rPr lang="en-US" dirty="0" err="1"/>
              <a:t>rtn</a:t>
            </a:r>
            <a:r>
              <a:rPr lang="en-US" dirty="0"/>
              <a:t> == false</a:t>
            </a:r>
          </a:p>
          <a:p>
            <a:r>
              <a:rPr lang="en-US" dirty="0"/>
              <a:t>CALLEE: BBL: head address</a:t>
            </a:r>
          </a:p>
          <a:p>
            <a:r>
              <a:rPr lang="en-US" dirty="0"/>
              <a:t>CALLEE: BBL: tail address</a:t>
            </a:r>
          </a:p>
          <a:p>
            <a:r>
              <a:rPr lang="en-US" dirty="0"/>
              <a:t>CALLEE: BBL: T &gt; NT</a:t>
            </a:r>
            <a:endParaRPr lang="en-IL" dirty="0"/>
          </a:p>
        </p:txBody>
      </p:sp>
      <p:grpSp>
        <p:nvGrpSpPr>
          <p:cNvPr id="15" name="Group 7">
            <a:extLst>
              <a:ext uri="{FF2B5EF4-FFF2-40B4-BE49-F238E27FC236}">
                <a16:creationId xmlns:a16="http://schemas.microsoft.com/office/drawing/2014/main" id="{808B9F32-AD7D-9782-8682-8BFFE9756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335E35A-4700-46E0-FB82-5DA1B6637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671FC514-D557-671D-8D39-CC7A4D5C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34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  <a:alpha val="73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8AFBD247-4B20-A0CB-7C7F-5E1917E1E9DB}"/>
              </a:ext>
            </a:extLst>
          </p:cNvPr>
          <p:cNvSpPr txBox="1">
            <a:spLocks/>
          </p:cNvSpPr>
          <p:nvPr/>
        </p:nvSpPr>
        <p:spPr>
          <a:xfrm>
            <a:off x="629782" y="390618"/>
            <a:ext cx="7324609" cy="1271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2F2D3F"/>
                </a:solidFill>
                <a:latin typeface="+mn-lt"/>
              </a:rPr>
              <a:t>Candidate Routines Criteria</a:t>
            </a:r>
            <a:endParaRPr lang="en-IL" sz="4800" dirty="0">
              <a:solidFill>
                <a:srgbClr val="2F2D3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97582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7">
            <a:extLst>
              <a:ext uri="{FF2B5EF4-FFF2-40B4-BE49-F238E27FC236}">
                <a16:creationId xmlns:a16="http://schemas.microsoft.com/office/drawing/2014/main" id="{808B9F32-AD7D-9782-8682-8BFFE9756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335E35A-4700-46E0-FB82-5DA1B6637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671FC514-D557-671D-8D39-CC7A4D5C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34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  <a:alpha val="73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8AFBD247-4B20-A0CB-7C7F-5E1917E1E9DB}"/>
              </a:ext>
            </a:extLst>
          </p:cNvPr>
          <p:cNvSpPr txBox="1">
            <a:spLocks/>
          </p:cNvSpPr>
          <p:nvPr/>
        </p:nvSpPr>
        <p:spPr>
          <a:xfrm>
            <a:off x="629783" y="390618"/>
            <a:ext cx="5646730" cy="1271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2F2D3F"/>
                </a:solidFill>
                <a:latin typeface="Calibri" panose="020F0502020204030204" pitchFamily="34" charset="0"/>
              </a:rPr>
              <a:t>Function Inlining</a:t>
            </a:r>
            <a:endParaRPr lang="en-IL" sz="4800" dirty="0">
              <a:solidFill>
                <a:srgbClr val="2F2D3F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1BA2066-B7D5-0EF3-D60B-422E0DED9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83" y="1541418"/>
            <a:ext cx="10233290" cy="32639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L" sz="2400" dirty="0"/>
              <a:t>Optimization technique in which function calls are replaced by the body of the function.</a:t>
            </a:r>
            <a:endParaRPr lang="en-US" sz="2400" dirty="0"/>
          </a:p>
          <a:p>
            <a:endParaRPr lang="en-IL" sz="2400" dirty="0"/>
          </a:p>
          <a:p>
            <a:r>
              <a:rPr lang="en-IL" sz="2400" dirty="0"/>
              <a:t>This eliminates overhead of: setting up the stack, passing arguments and returning from the call.</a:t>
            </a:r>
          </a:p>
        </p:txBody>
      </p:sp>
    </p:spTree>
    <p:extLst>
      <p:ext uri="{BB962C8B-B14F-4D97-AF65-F5344CB8AC3E}">
        <p14:creationId xmlns:p14="http://schemas.microsoft.com/office/powerpoint/2010/main" val="1190080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7">
            <a:extLst>
              <a:ext uri="{FF2B5EF4-FFF2-40B4-BE49-F238E27FC236}">
                <a16:creationId xmlns:a16="http://schemas.microsoft.com/office/drawing/2014/main" id="{808B9F32-AD7D-9782-8682-8BFFE9756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335E35A-4700-46E0-FB82-5DA1B6637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671FC514-D557-671D-8D39-CC7A4D5C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34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  <a:alpha val="73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871375EA-D559-4F2C-191D-8C4CF5007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012" y="346841"/>
            <a:ext cx="2884888" cy="5938855"/>
          </a:xfrm>
          <a:prstGeom prst="rect">
            <a:avLst/>
          </a:prstGeom>
        </p:spPr>
      </p:pic>
      <p:cxnSp>
        <p:nvCxnSpPr>
          <p:cNvPr id="4" name="Straight Arrow Connector 10">
            <a:extLst>
              <a:ext uri="{FF2B5EF4-FFF2-40B4-BE49-F238E27FC236}">
                <a16:creationId xmlns:a16="http://schemas.microsoft.com/office/drawing/2014/main" id="{DEB888F9-E624-0EE7-783F-E1A6CA021252}"/>
              </a:ext>
            </a:extLst>
          </p:cNvPr>
          <p:cNvCxnSpPr>
            <a:cxnSpLocks/>
          </p:cNvCxnSpPr>
          <p:nvPr/>
        </p:nvCxnSpPr>
        <p:spPr>
          <a:xfrm>
            <a:off x="5665071" y="6082315"/>
            <a:ext cx="1140337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6">
            <a:extLst>
              <a:ext uri="{FF2B5EF4-FFF2-40B4-BE49-F238E27FC236}">
                <a16:creationId xmlns:a16="http://schemas.microsoft.com/office/drawing/2014/main" id="{E8B397F7-7D38-7041-BAED-6B0F84E44B2A}"/>
              </a:ext>
            </a:extLst>
          </p:cNvPr>
          <p:cNvSpPr txBox="1"/>
          <p:nvPr/>
        </p:nvSpPr>
        <p:spPr>
          <a:xfrm>
            <a:off x="5891008" y="571298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>
                <a:solidFill>
                  <a:srgbClr val="FF0000"/>
                </a:solidFill>
              </a:rPr>
              <a:t>inline</a:t>
            </a:r>
          </a:p>
        </p:txBody>
      </p:sp>
      <p:pic>
        <p:nvPicPr>
          <p:cNvPr id="7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6C86AFC-06C8-10C9-32B3-5D3BBB55B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187" y="130450"/>
            <a:ext cx="2391065" cy="6727550"/>
          </a:xfrm>
          <a:prstGeom prst="rect">
            <a:avLst/>
          </a:prstGeom>
        </p:spPr>
      </p:pic>
      <p:sp>
        <p:nvSpPr>
          <p:cNvPr id="8" name="Rectangle 8">
            <a:extLst>
              <a:ext uri="{FF2B5EF4-FFF2-40B4-BE49-F238E27FC236}">
                <a16:creationId xmlns:a16="http://schemas.microsoft.com/office/drawing/2014/main" id="{5D7255FA-4ADB-0E4E-CB43-2F2DA290B7C1}"/>
              </a:ext>
            </a:extLst>
          </p:cNvPr>
          <p:cNvSpPr/>
          <p:nvPr/>
        </p:nvSpPr>
        <p:spPr>
          <a:xfrm>
            <a:off x="7520186" y="4666598"/>
            <a:ext cx="2391065" cy="2060951"/>
          </a:xfrm>
          <a:prstGeom prst="rect">
            <a:avLst/>
          </a:prstGeom>
          <a:solidFill>
            <a:srgbClr val="6978B7">
              <a:alpha val="24000"/>
            </a:srgbClr>
          </a:solidFill>
          <a:ln>
            <a:solidFill>
              <a:srgbClr val="6978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B6A3D92C-402E-5C8F-B2FD-F2133B497B64}"/>
              </a:ext>
            </a:extLst>
          </p:cNvPr>
          <p:cNvSpPr/>
          <p:nvPr/>
        </p:nvSpPr>
        <p:spPr>
          <a:xfrm>
            <a:off x="2097011" y="5959366"/>
            <a:ext cx="2706217" cy="210206"/>
          </a:xfrm>
          <a:prstGeom prst="rect">
            <a:avLst/>
          </a:prstGeom>
          <a:solidFill>
            <a:srgbClr val="6978B7">
              <a:alpha val="24000"/>
            </a:srgbClr>
          </a:solidFill>
          <a:ln>
            <a:solidFill>
              <a:srgbClr val="6978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090120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7">
            <a:extLst>
              <a:ext uri="{FF2B5EF4-FFF2-40B4-BE49-F238E27FC236}">
                <a16:creationId xmlns:a16="http://schemas.microsoft.com/office/drawing/2014/main" id="{808B9F32-AD7D-9782-8682-8BFFE9756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335E35A-4700-46E0-FB82-5DA1B6637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671FC514-D557-671D-8D39-CC7A4D5C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34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  <a:alpha val="73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Content Placeholder 4" descr="A diagram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7C962AEF-15EA-4D30-8E87-B7E3A6D36F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23" r="941" b="1133"/>
          <a:stretch/>
        </p:blipFill>
        <p:spPr>
          <a:xfrm>
            <a:off x="6309360" y="612648"/>
            <a:ext cx="4472198" cy="5632704"/>
          </a:xfrm>
          <a:prstGeom prst="rect">
            <a:avLst/>
          </a:prstGeom>
        </p:spPr>
      </p:pic>
      <p:grpSp>
        <p:nvGrpSpPr>
          <p:cNvPr id="8" name="קבוצה 7">
            <a:extLst>
              <a:ext uri="{FF2B5EF4-FFF2-40B4-BE49-F238E27FC236}">
                <a16:creationId xmlns:a16="http://schemas.microsoft.com/office/drawing/2014/main" id="{DA829AB6-230A-0366-22E5-28E6B7689E31}"/>
              </a:ext>
            </a:extLst>
          </p:cNvPr>
          <p:cNvGrpSpPr/>
          <p:nvPr/>
        </p:nvGrpSpPr>
        <p:grpSpPr>
          <a:xfrm>
            <a:off x="57793" y="1284732"/>
            <a:ext cx="4970413" cy="3538728"/>
            <a:chOff x="155448" y="1284732"/>
            <a:chExt cx="4970413" cy="3538728"/>
          </a:xfrm>
        </p:grpSpPr>
        <p:pic>
          <p:nvPicPr>
            <p:cNvPr id="11" name="Picture 6" descr="A diagram of a computer code&#10;&#10;Description automatically generated with medium confidence">
              <a:extLst>
                <a:ext uri="{FF2B5EF4-FFF2-40B4-BE49-F238E27FC236}">
                  <a16:creationId xmlns:a16="http://schemas.microsoft.com/office/drawing/2014/main" id="{29E88005-5E0D-ACA2-C4AA-981AF9A303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0861" r="707"/>
            <a:stretch/>
          </p:blipFill>
          <p:spPr>
            <a:xfrm>
              <a:off x="155448" y="1284732"/>
              <a:ext cx="4970413" cy="3538728"/>
            </a:xfrm>
            <a:prstGeom prst="rect">
              <a:avLst/>
            </a:prstGeom>
          </p:spPr>
        </p:pic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004E2E62-195D-CB4B-FA1F-7CEFEC334037}"/>
                </a:ext>
              </a:extLst>
            </p:cNvPr>
            <p:cNvSpPr/>
            <p:nvPr/>
          </p:nvSpPr>
          <p:spPr>
            <a:xfrm>
              <a:off x="2724912" y="3776472"/>
              <a:ext cx="1956816" cy="219456"/>
            </a:xfrm>
            <a:prstGeom prst="rect">
              <a:avLst/>
            </a:prstGeom>
            <a:solidFill>
              <a:srgbClr val="6978B7">
                <a:alpha val="24000"/>
              </a:srgbClr>
            </a:solidFill>
            <a:ln>
              <a:solidFill>
                <a:srgbClr val="6978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7913CAA6-C6F5-52BF-AB83-CE5600B91E19}"/>
              </a:ext>
            </a:extLst>
          </p:cNvPr>
          <p:cNvSpPr/>
          <p:nvPr/>
        </p:nvSpPr>
        <p:spPr>
          <a:xfrm>
            <a:off x="7844790" y="2553970"/>
            <a:ext cx="2727960" cy="3145536"/>
          </a:xfrm>
          <a:prstGeom prst="rect">
            <a:avLst/>
          </a:prstGeom>
          <a:solidFill>
            <a:srgbClr val="6978B7">
              <a:alpha val="24000"/>
            </a:srgbClr>
          </a:solidFill>
          <a:ln>
            <a:solidFill>
              <a:srgbClr val="6978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cxnSp>
        <p:nvCxnSpPr>
          <p:cNvPr id="14" name="Straight Arrow Connector 10">
            <a:extLst>
              <a:ext uri="{FF2B5EF4-FFF2-40B4-BE49-F238E27FC236}">
                <a16:creationId xmlns:a16="http://schemas.microsoft.com/office/drawing/2014/main" id="{4E65E31A-A463-496C-C8B6-D8F760C8B98F}"/>
              </a:ext>
            </a:extLst>
          </p:cNvPr>
          <p:cNvCxnSpPr>
            <a:cxnSpLocks/>
          </p:cNvCxnSpPr>
          <p:nvPr/>
        </p:nvCxnSpPr>
        <p:spPr>
          <a:xfrm>
            <a:off x="5169023" y="3570343"/>
            <a:ext cx="1140337" cy="0"/>
          </a:xfrm>
          <a:prstGeom prst="straightConnector1">
            <a:avLst/>
          </a:prstGeom>
          <a:ln w="50800">
            <a:solidFill>
              <a:srgbClr val="6978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36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3307</TotalTime>
  <Words>799</Words>
  <Application>Microsoft Macintosh PowerPoint</Application>
  <PresentationFormat>Widescreen</PresentationFormat>
  <Paragraphs>127</Paragraphs>
  <Slides>32</Slides>
  <Notes>15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Binary Code Optimization</vt:lpstr>
      <vt:lpstr>Agenda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Debbuging</vt:lpstr>
      <vt:lpstr>Verbose prints</vt:lpstr>
      <vt:lpstr>Diff</vt:lpstr>
      <vt:lpstr>asm2cfg</vt:lpstr>
      <vt:lpstr>PowerPoint Presentation</vt:lpstr>
      <vt:lpstr>Performance</vt:lpstr>
      <vt:lpstr>PowerPoint Presentation</vt:lpstr>
      <vt:lpstr>PowerPoint Presentation</vt:lpstr>
      <vt:lpstr>cc1: Performance Metrics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– optimization binary code</dc:title>
  <dc:creator>Or Barnea</dc:creator>
  <cp:lastModifiedBy>Or Barnea</cp:lastModifiedBy>
  <cp:revision>112</cp:revision>
  <dcterms:created xsi:type="dcterms:W3CDTF">2023-09-18T12:54:35Z</dcterms:created>
  <dcterms:modified xsi:type="dcterms:W3CDTF">2023-09-26T07:13:27Z</dcterms:modified>
</cp:coreProperties>
</file>